
<file path=[Content_Types].xml><?xml version="1.0" encoding="utf-8"?>
<Types xmlns="http://schemas.openxmlformats.org/package/2006/content-types">
  <Override PartName="/_rels/.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10.xml.rels" ContentType="application/vnd.openxmlformats-package.relationships+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1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_rels/presentation.xml.rels" ContentType="application/vnd.openxmlformats-package.relationships+xml"/>
  <Override PartName="/ppt/media/image10.png" ContentType="image/png"/>
  <Override PartName="/ppt/media/image9.png" ContentType="image/png"/>
  <Override PartName="/ppt/media/image2.png" ContentType="image/png"/>
  <Override PartName="/ppt/media/image22.jpeg" ContentType="image/jpeg"/>
  <Override PartName="/ppt/media/image5.jpeg" ContentType="image/jpeg"/>
  <Override PartName="/ppt/media/image24.jpeg" ContentType="image/jpeg"/>
  <Override PartName="/ppt/media/image8.jpeg" ContentType="image/jpeg"/>
  <Override PartName="/ppt/media/image17.png" ContentType="image/png"/>
  <Override PartName="/ppt/media/image1.png" ContentType="image/png"/>
  <Override PartName="/ppt/media/image6.png" ContentType="image/png"/>
  <Override PartName="/ppt/media/image21.png" ContentType="image/png"/>
  <Override PartName="/ppt/media/image3.jpeg" ContentType="image/jpeg"/>
  <Override PartName="/ppt/media/image16.png" ContentType="image/png"/>
  <Override PartName="/ppt/media/image4.png" ContentType="image/png"/>
  <Override PartName="/ppt/media/image11.gif" ContentType="image/gif"/>
  <Override PartName="/ppt/media/image12.gif" ContentType="image/gif"/>
  <Override PartName="/ppt/media/image13.png" ContentType="image/png"/>
  <Override PartName="/ppt/media/image14.png" ContentType="image/png"/>
  <Override PartName="/ppt/media/image23.jpeg" ContentType="image/jpeg"/>
  <Override PartName="/ppt/media/image7.jpeg" ContentType="image/jpeg"/>
  <Override PartName="/ppt/media/image15.png" ContentType="image/png"/>
  <Override PartName="/ppt/media/image18.png" ContentType="image/png"/>
  <Override PartName="/ppt/media/image19.png" ContentType="image/png"/>
  <Override PartName="/ppt/media/image20.png" ContentType="image/png"/>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0080625" cy="7559675"/>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1640" cy="126216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504000" y="1769040"/>
            <a:ext cx="9071640" cy="20912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504000" y="4059360"/>
            <a:ext cx="9071640" cy="20912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301320"/>
            <a:ext cx="9071640" cy="126216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30" name="PlaceHolder 2"/>
          <p:cNvSpPr>
            <a:spLocks noGrp="1"/>
          </p:cNvSpPr>
          <p:nvPr>
            <p:ph type="body"/>
          </p:nvPr>
        </p:nvSpPr>
        <p:spPr>
          <a:xfrm>
            <a:off x="504000" y="1769040"/>
            <a:ext cx="4426920" cy="20912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31" name="PlaceHolder 3"/>
          <p:cNvSpPr>
            <a:spLocks noGrp="1"/>
          </p:cNvSpPr>
          <p:nvPr>
            <p:ph type="body"/>
          </p:nvPr>
        </p:nvSpPr>
        <p:spPr>
          <a:xfrm>
            <a:off x="5152680" y="1769040"/>
            <a:ext cx="4426920" cy="20912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32" name="PlaceHolder 4"/>
          <p:cNvSpPr>
            <a:spLocks noGrp="1"/>
          </p:cNvSpPr>
          <p:nvPr>
            <p:ph type="body"/>
          </p:nvPr>
        </p:nvSpPr>
        <p:spPr>
          <a:xfrm>
            <a:off x="5152680" y="4059360"/>
            <a:ext cx="4426920" cy="20912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33" name="PlaceHolder 5"/>
          <p:cNvSpPr>
            <a:spLocks noGrp="1"/>
          </p:cNvSpPr>
          <p:nvPr>
            <p:ph type="body"/>
          </p:nvPr>
        </p:nvSpPr>
        <p:spPr>
          <a:xfrm>
            <a:off x="504000" y="4059360"/>
            <a:ext cx="4426920" cy="20912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301320"/>
            <a:ext cx="9071640" cy="126216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35" name="PlaceHolder 2"/>
          <p:cNvSpPr>
            <a:spLocks noGrp="1"/>
          </p:cNvSpPr>
          <p:nvPr>
            <p:ph type="body"/>
          </p:nvPr>
        </p:nvSpPr>
        <p:spPr>
          <a:xfrm>
            <a:off x="504000" y="1769040"/>
            <a:ext cx="9071640" cy="43844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36" name="PlaceHolder 3"/>
          <p:cNvSpPr>
            <a:spLocks noGrp="1"/>
          </p:cNvSpPr>
          <p:nvPr>
            <p:ph type="body"/>
          </p:nvPr>
        </p:nvSpPr>
        <p:spPr>
          <a:xfrm>
            <a:off x="504000" y="1769040"/>
            <a:ext cx="9071640" cy="43844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pic>
        <p:nvPicPr>
          <p:cNvPr id="37" name="" descr=""/>
          <p:cNvPicPr/>
          <p:nvPr/>
        </p:nvPicPr>
        <p:blipFill>
          <a:blip r:embed="rId2"/>
          <a:stretch/>
        </p:blipFill>
        <p:spPr>
          <a:xfrm>
            <a:off x="2292120" y="1768680"/>
            <a:ext cx="5495040" cy="4384440"/>
          </a:xfrm>
          <a:prstGeom prst="rect">
            <a:avLst/>
          </a:prstGeom>
          <a:ln>
            <a:noFill/>
          </a:ln>
        </p:spPr>
      </p:pic>
      <p:pic>
        <p:nvPicPr>
          <p:cNvPr id="38" name="" descr=""/>
          <p:cNvPicPr/>
          <p:nvPr/>
        </p:nvPicPr>
        <p:blipFill>
          <a:blip r:embed="rId3"/>
          <a:stretch/>
        </p:blipFill>
        <p:spPr>
          <a:xfrm>
            <a:off x="2292120" y="1768680"/>
            <a:ext cx="5495040" cy="438444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301320"/>
            <a:ext cx="9071640" cy="126216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6" name="PlaceHolder 2"/>
          <p:cNvSpPr>
            <a:spLocks noGrp="1"/>
          </p:cNvSpPr>
          <p:nvPr>
            <p:ph type="subTitle"/>
          </p:nvPr>
        </p:nvSpPr>
        <p:spPr>
          <a:xfrm>
            <a:off x="504000" y="1769040"/>
            <a:ext cx="9071640" cy="438444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301320"/>
            <a:ext cx="9071640" cy="126216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8" name="PlaceHolder 2"/>
          <p:cNvSpPr>
            <a:spLocks noGrp="1"/>
          </p:cNvSpPr>
          <p:nvPr>
            <p:ph type="body"/>
          </p:nvPr>
        </p:nvSpPr>
        <p:spPr>
          <a:xfrm>
            <a:off x="504000" y="1769040"/>
            <a:ext cx="9071640" cy="43844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1640" cy="126216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10" name="PlaceHolder 2"/>
          <p:cNvSpPr>
            <a:spLocks noGrp="1"/>
          </p:cNvSpPr>
          <p:nvPr>
            <p:ph type="body"/>
          </p:nvPr>
        </p:nvSpPr>
        <p:spPr>
          <a:xfrm>
            <a:off x="504000" y="1769040"/>
            <a:ext cx="4426920" cy="43844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11" name="PlaceHolder 3"/>
          <p:cNvSpPr>
            <a:spLocks noGrp="1"/>
          </p:cNvSpPr>
          <p:nvPr>
            <p:ph type="body"/>
          </p:nvPr>
        </p:nvSpPr>
        <p:spPr>
          <a:xfrm>
            <a:off x="5152680" y="1769040"/>
            <a:ext cx="4426920" cy="43844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301320"/>
            <a:ext cx="9071640" cy="126216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301320"/>
            <a:ext cx="9071640" cy="5851800"/>
          </a:xfrm>
          <a:prstGeom prst="rect">
            <a:avLst/>
          </a:prstGeom>
        </p:spPr>
        <p:txBody>
          <a:bodyPr lIns="0" rIns="0" tIns="0" bIns="0" anchor="ctr"/>
          <a:p>
            <a:pPr algn="ctr"/>
            <a:endParaRPr b="0" lang="ru-RU"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301320"/>
            <a:ext cx="9071640" cy="126216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15" name="PlaceHolder 2"/>
          <p:cNvSpPr>
            <a:spLocks noGrp="1"/>
          </p:cNvSpPr>
          <p:nvPr>
            <p:ph type="body"/>
          </p:nvPr>
        </p:nvSpPr>
        <p:spPr>
          <a:xfrm>
            <a:off x="504000" y="1769040"/>
            <a:ext cx="4426920" cy="20912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16" name="PlaceHolder 3"/>
          <p:cNvSpPr>
            <a:spLocks noGrp="1"/>
          </p:cNvSpPr>
          <p:nvPr>
            <p:ph type="body"/>
          </p:nvPr>
        </p:nvSpPr>
        <p:spPr>
          <a:xfrm>
            <a:off x="504000" y="4059360"/>
            <a:ext cx="4426920" cy="20912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17" name="PlaceHolder 4"/>
          <p:cNvSpPr>
            <a:spLocks noGrp="1"/>
          </p:cNvSpPr>
          <p:nvPr>
            <p:ph type="body"/>
          </p:nvPr>
        </p:nvSpPr>
        <p:spPr>
          <a:xfrm>
            <a:off x="5152680" y="1769040"/>
            <a:ext cx="4426920" cy="43844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301320"/>
            <a:ext cx="9071640" cy="126216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19" name="PlaceHolder 2"/>
          <p:cNvSpPr>
            <a:spLocks noGrp="1"/>
          </p:cNvSpPr>
          <p:nvPr>
            <p:ph type="body"/>
          </p:nvPr>
        </p:nvSpPr>
        <p:spPr>
          <a:xfrm>
            <a:off x="504000" y="1769040"/>
            <a:ext cx="4426920" cy="43844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20" name="PlaceHolder 3"/>
          <p:cNvSpPr>
            <a:spLocks noGrp="1"/>
          </p:cNvSpPr>
          <p:nvPr>
            <p:ph type="body"/>
          </p:nvPr>
        </p:nvSpPr>
        <p:spPr>
          <a:xfrm>
            <a:off x="5152680" y="1769040"/>
            <a:ext cx="4426920" cy="20912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21" name="PlaceHolder 4"/>
          <p:cNvSpPr>
            <a:spLocks noGrp="1"/>
          </p:cNvSpPr>
          <p:nvPr>
            <p:ph type="body"/>
          </p:nvPr>
        </p:nvSpPr>
        <p:spPr>
          <a:xfrm>
            <a:off x="5152680" y="4059360"/>
            <a:ext cx="4426920" cy="20912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301320"/>
            <a:ext cx="9071640" cy="1262160"/>
          </a:xfrm>
          <a:prstGeom prst="rect">
            <a:avLst/>
          </a:prstGeom>
        </p:spPr>
        <p:txBody>
          <a:bodyPr lIns="0" rIns="0" tIns="0" bIns="0" anchor="ctr"/>
          <a:p>
            <a:pPr algn="ctr"/>
            <a:endParaRPr b="0" lang="ru-RU" sz="4400" spc="-1" strike="noStrike">
              <a:solidFill>
                <a:srgbClr val="000000"/>
              </a:solidFill>
              <a:uFill>
                <a:solidFill>
                  <a:srgbClr val="ffffff"/>
                </a:solidFill>
              </a:uFill>
              <a:latin typeface="Arial"/>
            </a:endParaRPr>
          </a:p>
        </p:txBody>
      </p:sp>
      <p:sp>
        <p:nvSpPr>
          <p:cNvPr id="23" name="PlaceHolder 2"/>
          <p:cNvSpPr>
            <a:spLocks noGrp="1"/>
          </p:cNvSpPr>
          <p:nvPr>
            <p:ph type="body"/>
          </p:nvPr>
        </p:nvSpPr>
        <p:spPr>
          <a:xfrm>
            <a:off x="504000" y="1769040"/>
            <a:ext cx="4426920" cy="20912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24" name="PlaceHolder 3"/>
          <p:cNvSpPr>
            <a:spLocks noGrp="1"/>
          </p:cNvSpPr>
          <p:nvPr>
            <p:ph type="body"/>
          </p:nvPr>
        </p:nvSpPr>
        <p:spPr>
          <a:xfrm>
            <a:off x="5152680" y="1769040"/>
            <a:ext cx="4426920" cy="20912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
        <p:nvSpPr>
          <p:cNvPr id="25" name="PlaceHolder 4"/>
          <p:cNvSpPr>
            <a:spLocks noGrp="1"/>
          </p:cNvSpPr>
          <p:nvPr>
            <p:ph type="body"/>
          </p:nvPr>
        </p:nvSpPr>
        <p:spPr>
          <a:xfrm>
            <a:off x="504000" y="4059360"/>
            <a:ext cx="9071640" cy="2091240"/>
          </a:xfrm>
          <a:prstGeom prst="rect">
            <a:avLst/>
          </a:prstGeom>
        </p:spPr>
        <p:txBody>
          <a:bodyPr lIns="0" rIns="0" tIns="0" bIns="0"/>
          <a:p>
            <a:endParaRPr b="0" lang="ru-RU" sz="32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301320"/>
            <a:ext cx="9071640" cy="1262160"/>
          </a:xfrm>
          <a:prstGeom prst="rect">
            <a:avLst/>
          </a:prstGeom>
        </p:spPr>
        <p:txBody>
          <a:bodyPr lIns="0" rIns="0" tIns="0" bIns="0" anchor="ctr"/>
          <a:p>
            <a:pPr algn="ctr"/>
            <a:r>
              <a:rPr b="0" lang="ru-RU" sz="4400" spc="-1" strike="noStrike">
                <a:solidFill>
                  <a:srgbClr val="000000"/>
                </a:solidFill>
                <a:uFill>
                  <a:solidFill>
                    <a:srgbClr val="ffffff"/>
                  </a:solidFill>
                </a:uFill>
                <a:latin typeface="Arial"/>
              </a:rPr>
              <a:t>Click to edit the title text format</a:t>
            </a:r>
            <a:endParaRPr b="0" lang="ru-RU" sz="4400" spc="-1" strike="noStrike">
              <a:solidFill>
                <a:srgbClr val="000000"/>
              </a:solidFill>
              <a:uFill>
                <a:solidFill>
                  <a:srgbClr val="ffffff"/>
                </a:solidFill>
              </a:uFill>
              <a:latin typeface="Arial"/>
            </a:endParaRPr>
          </a:p>
        </p:txBody>
      </p:sp>
      <p:sp>
        <p:nvSpPr>
          <p:cNvPr id="1" name="PlaceHolder 2"/>
          <p:cNvSpPr>
            <a:spLocks noGrp="1"/>
          </p:cNvSpPr>
          <p:nvPr>
            <p:ph type="body"/>
          </p:nvPr>
        </p:nvSpPr>
        <p:spPr>
          <a:xfrm>
            <a:off x="504000" y="1769040"/>
            <a:ext cx="9071640" cy="4384440"/>
          </a:xfrm>
          <a:prstGeom prst="rect">
            <a:avLst/>
          </a:prstGeom>
        </p:spPr>
        <p:txBody>
          <a:bodyPr lIns="0" rIns="0" tIns="0" bIns="0"/>
          <a:p>
            <a:pPr marL="432000" indent="-324000">
              <a:buClr>
                <a:srgbClr val="000000"/>
              </a:buClr>
              <a:buSzPct val="45000"/>
              <a:buFont typeface="Wingdings" charset="2"/>
              <a:buChar char=""/>
            </a:pPr>
            <a:r>
              <a:rPr b="0" lang="ru-RU" sz="3200" spc="-1" strike="noStrike">
                <a:solidFill>
                  <a:srgbClr val="000000"/>
                </a:solidFill>
                <a:uFill>
                  <a:solidFill>
                    <a:srgbClr val="ffffff"/>
                  </a:solidFill>
                </a:uFill>
                <a:latin typeface="Arial"/>
              </a:rPr>
              <a:t>Click to edit the outline text format</a:t>
            </a:r>
            <a:endParaRPr b="0" lang="ru-RU" sz="32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ru-RU" sz="2800" spc="-1" strike="noStrike">
                <a:solidFill>
                  <a:srgbClr val="000000"/>
                </a:solidFill>
                <a:uFill>
                  <a:solidFill>
                    <a:srgbClr val="ffffff"/>
                  </a:solidFill>
                </a:uFill>
                <a:latin typeface="Arial"/>
              </a:rPr>
              <a:t>Second Outline Level</a:t>
            </a:r>
            <a:endParaRPr b="0" lang="ru-RU" sz="28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ru-RU" sz="2400" spc="-1" strike="noStrike">
                <a:solidFill>
                  <a:srgbClr val="000000"/>
                </a:solidFill>
                <a:uFill>
                  <a:solidFill>
                    <a:srgbClr val="ffffff"/>
                  </a:solidFill>
                </a:uFill>
                <a:latin typeface="Arial"/>
              </a:rPr>
              <a:t>Third Outline Level</a:t>
            </a:r>
            <a:endParaRPr b="0" lang="ru-RU" sz="2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ru-RU" sz="2000" spc="-1" strike="noStrike">
                <a:solidFill>
                  <a:srgbClr val="000000"/>
                </a:solidFill>
                <a:uFill>
                  <a:solidFill>
                    <a:srgbClr val="ffffff"/>
                  </a:solidFill>
                </a:uFill>
                <a:latin typeface="Arial"/>
              </a:rPr>
              <a:t>Fourth Outline Level</a:t>
            </a:r>
            <a:endParaRPr b="0" lang="ru-RU" sz="20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ru-RU" sz="2000" spc="-1" strike="noStrike">
                <a:solidFill>
                  <a:srgbClr val="000000"/>
                </a:solidFill>
                <a:uFill>
                  <a:solidFill>
                    <a:srgbClr val="ffffff"/>
                  </a:solidFill>
                </a:uFill>
                <a:latin typeface="Arial"/>
              </a:rPr>
              <a:t>Fifth Outline Level</a:t>
            </a:r>
            <a:endParaRPr b="0" lang="ru-RU"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ru-RU" sz="2000" spc="-1" strike="noStrike">
                <a:solidFill>
                  <a:srgbClr val="000000"/>
                </a:solidFill>
                <a:uFill>
                  <a:solidFill>
                    <a:srgbClr val="ffffff"/>
                  </a:solidFill>
                </a:uFill>
                <a:latin typeface="Arial"/>
              </a:rPr>
              <a:t>Sixth Outline Level</a:t>
            </a:r>
            <a:endParaRPr b="0" lang="ru-RU"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ru-RU" sz="2000" spc="-1" strike="noStrike">
                <a:solidFill>
                  <a:srgbClr val="000000"/>
                </a:solidFill>
                <a:uFill>
                  <a:solidFill>
                    <a:srgbClr val="ffffff"/>
                  </a:solidFill>
                </a:uFill>
                <a:latin typeface="Arial"/>
              </a:rPr>
              <a:t>Seventh Outline Level</a:t>
            </a:r>
            <a:endParaRPr b="0" lang="ru-RU" sz="2000" spc="-1" strike="noStrike">
              <a:solidFill>
                <a:srgbClr val="000000"/>
              </a:solidFill>
              <a:uFill>
                <a:solidFill>
                  <a:srgbClr val="ffffff"/>
                </a:solidFill>
              </a:uFill>
              <a:latin typeface="Arial"/>
            </a:endParaRPr>
          </a:p>
        </p:txBody>
      </p:sp>
      <p:sp>
        <p:nvSpPr>
          <p:cNvPr id="2" name="PlaceHolder 3"/>
          <p:cNvSpPr>
            <a:spLocks noGrp="1"/>
          </p:cNvSpPr>
          <p:nvPr>
            <p:ph type="dt"/>
          </p:nvPr>
        </p:nvSpPr>
        <p:spPr>
          <a:xfrm>
            <a:off x="504000" y="6887160"/>
            <a:ext cx="2348280" cy="521280"/>
          </a:xfrm>
          <a:prstGeom prst="rect">
            <a:avLst/>
          </a:prstGeom>
        </p:spPr>
        <p:txBody>
          <a:bodyPr lIns="0" rIns="0" tIns="0" bIns="0"/>
          <a:p>
            <a:r>
              <a:rPr b="0" lang="ru-RU" sz="1400" spc="-1" strike="noStrike">
                <a:solidFill>
                  <a:srgbClr val="000000"/>
                </a:solidFill>
                <a:uFill>
                  <a:solidFill>
                    <a:srgbClr val="ffffff"/>
                  </a:solidFill>
                </a:uFill>
                <a:latin typeface="Times New Roman"/>
              </a:rPr>
              <a:t>&lt;date/time&gt;</a:t>
            </a:r>
            <a:endParaRPr b="0" lang="ru-RU" sz="1400" spc="-1" strike="noStrike">
              <a:solidFill>
                <a:srgbClr val="000000"/>
              </a:solidFill>
              <a:uFill>
                <a:solidFill>
                  <a:srgbClr val="ffffff"/>
                </a:solidFill>
              </a:uFill>
              <a:latin typeface="Times New Roman"/>
            </a:endParaRPr>
          </a:p>
        </p:txBody>
      </p:sp>
      <p:sp>
        <p:nvSpPr>
          <p:cNvPr id="3" name="PlaceHolder 4"/>
          <p:cNvSpPr>
            <a:spLocks noGrp="1"/>
          </p:cNvSpPr>
          <p:nvPr>
            <p:ph type="ftr"/>
          </p:nvPr>
        </p:nvSpPr>
        <p:spPr>
          <a:xfrm>
            <a:off x="3447360" y="6887160"/>
            <a:ext cx="3195000" cy="521280"/>
          </a:xfrm>
          <a:prstGeom prst="rect">
            <a:avLst/>
          </a:prstGeom>
        </p:spPr>
        <p:txBody>
          <a:bodyPr lIns="0" rIns="0" tIns="0" bIns="0"/>
          <a:p>
            <a:pPr algn="ctr"/>
            <a:r>
              <a:rPr b="0" lang="ru-RU" sz="1400" spc="-1" strike="noStrike">
                <a:solidFill>
                  <a:srgbClr val="000000"/>
                </a:solidFill>
                <a:uFill>
                  <a:solidFill>
                    <a:srgbClr val="ffffff"/>
                  </a:solidFill>
                </a:uFill>
                <a:latin typeface="Times New Roman"/>
              </a:rPr>
              <a:t>&lt;footer&gt;</a:t>
            </a:r>
            <a:endParaRPr b="0" lang="ru-RU" sz="1400" spc="-1" strike="noStrike">
              <a:solidFill>
                <a:srgbClr val="000000"/>
              </a:solidFill>
              <a:uFill>
                <a:solidFill>
                  <a:srgbClr val="ffffff"/>
                </a:solidFill>
              </a:uFill>
              <a:latin typeface="Times New Roman"/>
            </a:endParaRPr>
          </a:p>
        </p:txBody>
      </p:sp>
      <p:sp>
        <p:nvSpPr>
          <p:cNvPr id="4" name="PlaceHolder 5"/>
          <p:cNvSpPr>
            <a:spLocks noGrp="1"/>
          </p:cNvSpPr>
          <p:nvPr>
            <p:ph type="sldNum"/>
          </p:nvPr>
        </p:nvSpPr>
        <p:spPr>
          <a:xfrm>
            <a:off x="7227360" y="6887160"/>
            <a:ext cx="2348280" cy="521280"/>
          </a:xfrm>
          <a:prstGeom prst="rect">
            <a:avLst/>
          </a:prstGeom>
        </p:spPr>
        <p:txBody>
          <a:bodyPr lIns="0" rIns="0" tIns="0" bIns="0"/>
          <a:p>
            <a:pPr algn="r"/>
            <a:fld id="{0801EA94-E2A2-4E1E-958E-A43831880193}" type="slidenum">
              <a:rPr b="0" lang="ru-RU" sz="1400" spc="-1" strike="noStrike">
                <a:solidFill>
                  <a:srgbClr val="000000"/>
                </a:solidFill>
                <a:uFill>
                  <a:solidFill>
                    <a:srgbClr val="ffffff"/>
                  </a:solidFill>
                </a:uFill>
                <a:latin typeface="Times New Roman"/>
              </a:rPr>
              <a:t>&lt;number&gt;</a:t>
            </a:fld>
            <a:endParaRPr b="0" lang="ru-RU"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6.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image" Target="../media/image23.jpeg"/><Relationship Id="rId3" Type="http://schemas.openxmlformats.org/officeDocument/2006/relationships/image" Target="../media/image24.jpeg"/><Relationship Id="rId4" Type="http://schemas.openxmlformats.org/officeDocument/2006/relationships/slideLayout" Target="../slideLayouts/slideLayout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2.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jpeg"/><Relationship Id="rId3" Type="http://schemas.openxmlformats.org/officeDocument/2006/relationships/slideLayout" Target="../slideLayouts/slideLayout3.xml"/>
</Relationships>
</file>

<file path=ppt/slides/_rels/slide4.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3.xml"/>
</Relationships>
</file>

<file path=ppt/slides/_rels/slide5.xml.rels><?xml version="1.0" encoding="UTF-8"?>
<Relationships xmlns="http://schemas.openxmlformats.org/package/2006/relationships"><Relationship Id="rId1" Type="http://schemas.openxmlformats.org/officeDocument/2006/relationships/image" Target="../media/image11.gif"/><Relationship Id="rId2" Type="http://schemas.openxmlformats.org/officeDocument/2006/relationships/image" Target="../media/image12.gif"/><Relationship Id="rId3" Type="http://schemas.openxmlformats.org/officeDocument/2006/relationships/slideLayout" Target="../slideLayouts/slideLayout3.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3.xml"/>
</Relationships>
</file>

<file path=ppt/slides/_rels/slide7.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3.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9" name="TextShape 1"/>
          <p:cNvSpPr txBox="1"/>
          <p:nvPr/>
        </p:nvSpPr>
        <p:spPr>
          <a:xfrm>
            <a:off x="504000" y="301320"/>
            <a:ext cx="9071640" cy="1262160"/>
          </a:xfrm>
          <a:prstGeom prst="rect">
            <a:avLst/>
          </a:prstGeom>
          <a:noFill/>
          <a:ln>
            <a:noFill/>
          </a:ln>
        </p:spPr>
        <p:txBody>
          <a:bodyPr lIns="0" rIns="0" tIns="0" bIns="0" anchor="ctr"/>
          <a:p>
            <a:pPr algn="ctr"/>
            <a:r>
              <a:rPr b="0" lang="en-US" sz="4400" spc="-1" strike="noStrike">
                <a:solidFill>
                  <a:srgbClr val="000000"/>
                </a:solidFill>
                <a:uFill>
                  <a:solidFill>
                    <a:srgbClr val="ffffff"/>
                  </a:solidFill>
                </a:uFill>
                <a:latin typeface="Arial"/>
              </a:rPr>
              <a:t>Galaxy formation (intro)</a:t>
            </a:r>
            <a:endParaRPr b="0" lang="ru-RU" sz="4400" spc="-1" strike="noStrike">
              <a:solidFill>
                <a:srgbClr val="000000"/>
              </a:solidFill>
              <a:uFill>
                <a:solidFill>
                  <a:srgbClr val="ffffff"/>
                </a:solidFill>
              </a:uFill>
              <a:latin typeface="Arial"/>
            </a:endParaRPr>
          </a:p>
        </p:txBody>
      </p:sp>
      <p:sp>
        <p:nvSpPr>
          <p:cNvPr id="40" name="TextShape 2"/>
          <p:cNvSpPr txBox="1"/>
          <p:nvPr/>
        </p:nvSpPr>
        <p:spPr>
          <a:xfrm>
            <a:off x="936000" y="5942520"/>
            <a:ext cx="8352000" cy="1545480"/>
          </a:xfrm>
          <a:prstGeom prst="rect">
            <a:avLst/>
          </a:prstGeom>
          <a:noFill/>
          <a:ln>
            <a:noFill/>
          </a:ln>
        </p:spPr>
        <p:txBody>
          <a:bodyPr lIns="0" rIns="0" tIns="0" bIns="0" anchor="ctr"/>
          <a:p>
            <a:pPr algn="ctr"/>
            <a:r>
              <a:rPr b="0" lang="en-US" sz="1800" spc="-1" strike="noStrike">
                <a:solidFill>
                  <a:srgbClr val="000000"/>
                </a:solidFill>
                <a:uFill>
                  <a:solidFill>
                    <a:srgbClr val="ffffff"/>
                  </a:solidFill>
                </a:uFill>
                <a:latin typeface="Arial"/>
              </a:rPr>
              <a:t>Main idea: this is a well-known time slice of the Universe. We know that stars appeared earlier than galaxies. Stellar population is different in different galaxies and it evolves in time. This makes different galaxies look different and early-type galaxies don't look like late-type galaxies that we see in the local Universe. In order to study it we need to study the evolution of the stellar popultation over cosmic time.</a:t>
            </a:r>
            <a:endParaRPr b="0" lang="ru-RU" sz="3200" spc="-1" strike="noStrike">
              <a:solidFill>
                <a:srgbClr val="000000"/>
              </a:solidFill>
              <a:uFill>
                <a:solidFill>
                  <a:srgbClr val="ffffff"/>
                </a:solidFill>
              </a:uFill>
              <a:latin typeface="Arial"/>
            </a:endParaRPr>
          </a:p>
        </p:txBody>
      </p:sp>
      <p:pic>
        <p:nvPicPr>
          <p:cNvPr id="41" name="" descr=""/>
          <p:cNvPicPr/>
          <p:nvPr/>
        </p:nvPicPr>
        <p:blipFill>
          <a:blip r:embed="rId1"/>
          <a:stretch/>
        </p:blipFill>
        <p:spPr>
          <a:xfrm>
            <a:off x="504000" y="1813680"/>
            <a:ext cx="5013720" cy="3874320"/>
          </a:xfrm>
          <a:prstGeom prst="rect">
            <a:avLst/>
          </a:prstGeom>
          <a:ln>
            <a:noFill/>
          </a:ln>
        </p:spPr>
      </p:pic>
      <p:pic>
        <p:nvPicPr>
          <p:cNvPr id="42" name="" descr=""/>
          <p:cNvPicPr/>
          <p:nvPr/>
        </p:nvPicPr>
        <p:blipFill>
          <a:blip r:embed="rId2"/>
          <a:stretch/>
        </p:blipFill>
        <p:spPr>
          <a:xfrm>
            <a:off x="5555160" y="2304000"/>
            <a:ext cx="4164840" cy="3123720"/>
          </a:xfrm>
          <a:prstGeom prst="rect">
            <a:avLst/>
          </a:prstGeom>
          <a:ln>
            <a:noFill/>
          </a:ln>
        </p:spPr>
      </p:pic>
    </p:spTree>
  </p:cSld>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6" name="TextShape 1"/>
          <p:cNvSpPr txBox="1"/>
          <p:nvPr/>
        </p:nvSpPr>
        <p:spPr>
          <a:xfrm>
            <a:off x="504000" y="301320"/>
            <a:ext cx="9071640" cy="1262160"/>
          </a:xfrm>
          <a:prstGeom prst="rect">
            <a:avLst/>
          </a:prstGeom>
          <a:noFill/>
          <a:ln>
            <a:noFill/>
          </a:ln>
        </p:spPr>
        <p:txBody>
          <a:bodyPr lIns="0" rIns="0" tIns="0" bIns="0" anchor="ctr"/>
          <a:p>
            <a:pPr algn="ctr"/>
            <a:r>
              <a:rPr b="0" lang="ru-RU" sz="4400" spc="-1" strike="noStrike">
                <a:solidFill>
                  <a:srgbClr val="000000"/>
                </a:solidFill>
                <a:uFill>
                  <a:solidFill>
                    <a:srgbClr val="ffffff"/>
                  </a:solidFill>
                </a:uFill>
                <a:latin typeface="Arial"/>
              </a:rPr>
              <a:t>PSF kernel</a:t>
            </a:r>
            <a:endParaRPr b="0" lang="ru-RU" sz="4400" spc="-1" strike="noStrike">
              <a:solidFill>
                <a:srgbClr val="000000"/>
              </a:solidFill>
              <a:uFill>
                <a:solidFill>
                  <a:srgbClr val="ffffff"/>
                </a:solidFill>
              </a:uFill>
              <a:latin typeface="Arial"/>
            </a:endParaRPr>
          </a:p>
        </p:txBody>
      </p:sp>
      <p:sp>
        <p:nvSpPr>
          <p:cNvPr id="77" name="TextShape 2"/>
          <p:cNvSpPr txBox="1"/>
          <p:nvPr/>
        </p:nvSpPr>
        <p:spPr>
          <a:xfrm>
            <a:off x="576000" y="5726520"/>
            <a:ext cx="9071640" cy="1545480"/>
          </a:xfrm>
          <a:prstGeom prst="rect">
            <a:avLst/>
          </a:prstGeom>
          <a:noFill/>
          <a:ln>
            <a:noFill/>
          </a:ln>
        </p:spPr>
        <p:txBody>
          <a:bodyPr lIns="0" rIns="0" tIns="0" bIns="0"/>
          <a:p>
            <a:pPr marL="432000" indent="-324000">
              <a:buClr>
                <a:srgbClr val="000000"/>
              </a:buClr>
              <a:buSzPct val="45000"/>
              <a:buFont typeface="Wingdings" charset="2"/>
              <a:buChar char=""/>
            </a:pPr>
            <a:r>
              <a:rPr b="0" lang="ru-RU" sz="2200" spc="-1" strike="noStrike">
                <a:solidFill>
                  <a:srgbClr val="000000"/>
                </a:solidFill>
                <a:uFill>
                  <a:solidFill>
                    <a:srgbClr val="ffffff"/>
                  </a:solidFill>
                </a:uFill>
                <a:latin typeface="Arial"/>
              </a:rPr>
              <a:t>In order to do «template fitting» we need to construct the kernel K such that PSF_lores = K * PSF_hires</a:t>
            </a:r>
            <a:endParaRPr b="0" lang="ru-R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ru-RU" sz="2200" spc="-1" strike="noStrike">
                <a:solidFill>
                  <a:srgbClr val="000000"/>
                </a:solidFill>
                <a:uFill>
                  <a:solidFill>
                    <a:srgbClr val="ffffff"/>
                  </a:solidFill>
                </a:uFill>
                <a:latin typeface="Arial"/>
              </a:rPr>
              <a:t>On this slide I will show 2 different PSFs and a resulting kernel</a:t>
            </a:r>
            <a:endParaRPr b="0" lang="ru-RU" sz="3200" spc="-1" strike="noStrike">
              <a:solidFill>
                <a:srgbClr val="000000"/>
              </a:solidFill>
              <a:uFill>
                <a:solidFill>
                  <a:srgbClr val="ffffff"/>
                </a:solidFill>
              </a:uFill>
              <a:latin typeface="Arial"/>
            </a:endParaRPr>
          </a:p>
        </p:txBody>
      </p:sp>
      <p:pic>
        <p:nvPicPr>
          <p:cNvPr id="78" name="" descr=""/>
          <p:cNvPicPr/>
          <p:nvPr/>
        </p:nvPicPr>
        <p:blipFill>
          <a:blip r:embed="rId1"/>
          <a:stretch/>
        </p:blipFill>
        <p:spPr>
          <a:xfrm>
            <a:off x="5112000" y="1768320"/>
            <a:ext cx="4457520" cy="1399680"/>
          </a:xfrm>
          <a:prstGeom prst="rect">
            <a:avLst/>
          </a:prstGeom>
          <a:ln>
            <a:noFill/>
          </a:ln>
        </p:spPr>
      </p:pic>
      <p:pic>
        <p:nvPicPr>
          <p:cNvPr id="79" name="" descr=""/>
          <p:cNvPicPr/>
          <p:nvPr/>
        </p:nvPicPr>
        <p:blipFill>
          <a:blip r:embed="rId2"/>
          <a:stretch/>
        </p:blipFill>
        <p:spPr>
          <a:xfrm>
            <a:off x="5768280" y="3494880"/>
            <a:ext cx="3015720" cy="82512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0" name="TextShape 1"/>
          <p:cNvSpPr txBox="1"/>
          <p:nvPr/>
        </p:nvSpPr>
        <p:spPr>
          <a:xfrm>
            <a:off x="504000" y="301320"/>
            <a:ext cx="9071640" cy="1262160"/>
          </a:xfrm>
          <a:prstGeom prst="rect">
            <a:avLst/>
          </a:prstGeom>
          <a:noFill/>
          <a:ln>
            <a:noFill/>
          </a:ln>
        </p:spPr>
        <p:txBody>
          <a:bodyPr lIns="0" rIns="0" tIns="0" bIns="0" anchor="ctr"/>
          <a:p>
            <a:pPr algn="ctr"/>
            <a:r>
              <a:rPr b="0" lang="ru-RU" sz="4400" spc="-1" strike="noStrike">
                <a:solidFill>
                  <a:srgbClr val="000000"/>
                </a:solidFill>
                <a:uFill>
                  <a:solidFill>
                    <a:srgbClr val="ffffff"/>
                  </a:solidFill>
                </a:uFill>
                <a:latin typeface="Arial"/>
              </a:rPr>
              <a:t>Residual images</a:t>
            </a:r>
            <a:endParaRPr b="0" lang="ru-RU" sz="4400" spc="-1" strike="noStrike">
              <a:solidFill>
                <a:srgbClr val="000000"/>
              </a:solidFill>
              <a:uFill>
                <a:solidFill>
                  <a:srgbClr val="ffffff"/>
                </a:solidFill>
              </a:uFill>
              <a:latin typeface="Arial"/>
            </a:endParaRPr>
          </a:p>
        </p:txBody>
      </p:sp>
      <p:sp>
        <p:nvSpPr>
          <p:cNvPr id="81" name="TextShape 2"/>
          <p:cNvSpPr txBox="1"/>
          <p:nvPr/>
        </p:nvSpPr>
        <p:spPr>
          <a:xfrm>
            <a:off x="504000" y="6048000"/>
            <a:ext cx="9071640" cy="1296000"/>
          </a:xfrm>
          <a:prstGeom prst="rect">
            <a:avLst/>
          </a:prstGeom>
          <a:noFill/>
          <a:ln>
            <a:noFill/>
          </a:ln>
        </p:spPr>
        <p:txBody>
          <a:bodyPr lIns="0" rIns="0" tIns="0" bIns="0"/>
          <a:p>
            <a:pPr marL="432000" indent="-324000">
              <a:buClr>
                <a:srgbClr val="000000"/>
              </a:buClr>
              <a:buSzPct val="45000"/>
              <a:buFont typeface="Wingdings" charset="2"/>
              <a:buChar char=""/>
            </a:pPr>
            <a:r>
              <a:rPr b="0" lang="ru-RU" sz="3200" spc="-1" strike="noStrike">
                <a:solidFill>
                  <a:srgbClr val="000000"/>
                </a:solidFill>
                <a:uFill>
                  <a:solidFill>
                    <a:srgbClr val="ffffff"/>
                  </a:solidFill>
                </a:uFill>
                <a:latin typeface="Arial"/>
              </a:rPr>
              <a:t>I am showing here residual images from Tphot — one as a full WISE image with small part being «cleaned» and second one — zoomed in cutout</a:t>
            </a:r>
            <a:endParaRPr b="0" lang="ru-RU" sz="3200" spc="-1" strike="noStrike">
              <a:solidFill>
                <a:srgbClr val="000000"/>
              </a:solidFill>
              <a:uFill>
                <a:solidFill>
                  <a:srgbClr val="ffffff"/>
                </a:solidFill>
              </a:uFill>
              <a:latin typeface="Arial"/>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2" name="TextShape 1"/>
          <p:cNvSpPr txBox="1"/>
          <p:nvPr/>
        </p:nvSpPr>
        <p:spPr>
          <a:xfrm>
            <a:off x="504000" y="301320"/>
            <a:ext cx="9071640" cy="1262160"/>
          </a:xfrm>
          <a:prstGeom prst="rect">
            <a:avLst/>
          </a:prstGeom>
          <a:noFill/>
          <a:ln>
            <a:noFill/>
          </a:ln>
        </p:spPr>
        <p:txBody>
          <a:bodyPr lIns="0" rIns="0" tIns="0" bIns="0" anchor="ctr"/>
          <a:p>
            <a:pPr algn="ctr"/>
            <a:r>
              <a:rPr b="0" lang="ru-RU" sz="4400" spc="-1" strike="noStrike">
                <a:solidFill>
                  <a:srgbClr val="000000"/>
                </a:solidFill>
                <a:uFill>
                  <a:solidFill>
                    <a:srgbClr val="ffffff"/>
                  </a:solidFill>
                </a:uFill>
                <a:latin typeface="Arial"/>
              </a:rPr>
              <a:t>Residual images (zoomed in)</a:t>
            </a:r>
            <a:endParaRPr b="0" lang="ru-RU" sz="4400" spc="-1" strike="noStrike">
              <a:solidFill>
                <a:srgbClr val="000000"/>
              </a:solidFill>
              <a:uFill>
                <a:solidFill>
                  <a:srgbClr val="ffffff"/>
                </a:solidFill>
              </a:uFill>
              <a:latin typeface="Arial"/>
            </a:endParaRPr>
          </a:p>
        </p:txBody>
      </p:sp>
      <p:sp>
        <p:nvSpPr>
          <p:cNvPr id="83" name="TextShape 2"/>
          <p:cNvSpPr txBox="1"/>
          <p:nvPr/>
        </p:nvSpPr>
        <p:spPr>
          <a:xfrm>
            <a:off x="504000" y="1769040"/>
            <a:ext cx="9071640" cy="4384440"/>
          </a:xfrm>
          <a:prstGeom prst="rect">
            <a:avLst/>
          </a:prstGeom>
          <a:noFill/>
          <a:ln>
            <a:noFill/>
          </a:ln>
        </p:spPr>
        <p:txBody>
          <a:bodyPr lIns="0" rIns="0" tIns="0" bIns="0"/>
          <a:p>
            <a:endParaRPr b="0" lang="ru-RU" sz="3200" spc="-1" strike="noStrike">
              <a:solidFill>
                <a:srgbClr val="000000"/>
              </a:solidFill>
              <a:uFill>
                <a:solidFill>
                  <a:srgbClr val="ffffff"/>
                </a:solidFill>
              </a:uFill>
              <a:latin typeface="Arial"/>
            </a:endParaRPr>
          </a:p>
        </p:txBody>
      </p:sp>
    </p:spTree>
  </p:cSld>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4" name="TextShape 1"/>
          <p:cNvSpPr txBox="1"/>
          <p:nvPr/>
        </p:nvSpPr>
        <p:spPr>
          <a:xfrm>
            <a:off x="504000" y="301320"/>
            <a:ext cx="9071640" cy="1262160"/>
          </a:xfrm>
          <a:prstGeom prst="rect">
            <a:avLst/>
          </a:prstGeom>
          <a:noFill/>
          <a:ln>
            <a:noFill/>
          </a:ln>
        </p:spPr>
        <p:txBody>
          <a:bodyPr lIns="0" rIns="0" tIns="0" bIns="0" anchor="ctr"/>
          <a:p>
            <a:pPr algn="ctr"/>
            <a:r>
              <a:rPr b="0" lang="ru-RU" sz="4400" spc="-1" strike="noStrike">
                <a:solidFill>
                  <a:srgbClr val="000000"/>
                </a:solidFill>
                <a:uFill>
                  <a:solidFill>
                    <a:srgbClr val="ffffff"/>
                  </a:solidFill>
                </a:uFill>
                <a:latin typeface="Arial"/>
              </a:rPr>
              <a:t>Colors and magnitudes of our sample</a:t>
            </a:r>
            <a:endParaRPr b="0" lang="ru-RU" sz="4400" spc="-1" strike="noStrike">
              <a:solidFill>
                <a:srgbClr val="000000"/>
              </a:solidFill>
              <a:uFill>
                <a:solidFill>
                  <a:srgbClr val="ffffff"/>
                </a:solidFill>
              </a:uFill>
              <a:latin typeface="Arial"/>
            </a:endParaRPr>
          </a:p>
        </p:txBody>
      </p:sp>
      <p:sp>
        <p:nvSpPr>
          <p:cNvPr id="85" name="TextShape 2"/>
          <p:cNvSpPr txBox="1"/>
          <p:nvPr/>
        </p:nvSpPr>
        <p:spPr>
          <a:xfrm>
            <a:off x="504360" y="5976000"/>
            <a:ext cx="9071640" cy="1401480"/>
          </a:xfrm>
          <a:prstGeom prst="rect">
            <a:avLst/>
          </a:prstGeom>
          <a:noFill/>
          <a:ln>
            <a:noFill/>
          </a:ln>
        </p:spPr>
        <p:txBody>
          <a:bodyPr lIns="0" rIns="0" tIns="0" bIns="0"/>
          <a:p>
            <a:pPr marL="432000" indent="-324000">
              <a:buClr>
                <a:srgbClr val="000000"/>
              </a:buClr>
              <a:buSzPct val="45000"/>
              <a:buFont typeface="Wingdings" charset="2"/>
              <a:buChar char=""/>
            </a:pPr>
            <a:r>
              <a:rPr b="0" lang="ru-RU" sz="3200" spc="-1" strike="noStrike">
                <a:solidFill>
                  <a:srgbClr val="000000"/>
                </a:solidFill>
                <a:uFill>
                  <a:solidFill>
                    <a:srgbClr val="ffffff"/>
                  </a:solidFill>
                </a:uFill>
                <a:latin typeface="Arial"/>
              </a:rPr>
              <a:t>Here I present i-w1 vs i-w2 and mag_auto vs </a:t>
            </a:r>
            <a:r>
              <a:rPr b="0" lang="ru-RU" sz="3200" spc="-1" strike="noStrike">
                <a:solidFill>
                  <a:srgbClr val="000000"/>
                </a:solidFill>
                <a:uFill>
                  <a:solidFill>
                    <a:srgbClr val="ffffff"/>
                  </a:solidFill>
                </a:uFill>
                <a:latin typeface="Arial"/>
              </a:rPr>
              <a:t>magerr_auto of the catalog produced by tphot to show colors and limiting magnitude of our sample</a:t>
            </a:r>
            <a:endParaRPr b="0" lang="ru-RU" sz="3200" spc="-1" strike="noStrike">
              <a:solidFill>
                <a:srgbClr val="000000"/>
              </a:solidFill>
              <a:uFill>
                <a:solidFill>
                  <a:srgbClr val="ffffff"/>
                </a:solidFill>
              </a:uFill>
              <a:latin typeface="Arial"/>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6" name="TextShape 1"/>
          <p:cNvSpPr txBox="1"/>
          <p:nvPr/>
        </p:nvSpPr>
        <p:spPr>
          <a:xfrm>
            <a:off x="504000" y="301320"/>
            <a:ext cx="9071640" cy="1262160"/>
          </a:xfrm>
          <a:prstGeom prst="rect">
            <a:avLst/>
          </a:prstGeom>
          <a:noFill/>
          <a:ln>
            <a:noFill/>
          </a:ln>
        </p:spPr>
        <p:txBody>
          <a:bodyPr lIns="0" rIns="0" tIns="0" bIns="0" anchor="ctr"/>
          <a:p>
            <a:pPr algn="ctr"/>
            <a:r>
              <a:rPr b="0" lang="ru-RU" sz="4400" spc="-1" strike="noStrike">
                <a:solidFill>
                  <a:srgbClr val="000000"/>
                </a:solidFill>
                <a:uFill>
                  <a:solidFill>
                    <a:srgbClr val="ffffff"/>
                  </a:solidFill>
                </a:uFill>
                <a:latin typeface="Arial"/>
              </a:rPr>
              <a:t>SED</a:t>
            </a:r>
            <a:endParaRPr b="0" lang="ru-RU" sz="4400" spc="-1" strike="noStrike">
              <a:solidFill>
                <a:srgbClr val="000000"/>
              </a:solidFill>
              <a:uFill>
                <a:solidFill>
                  <a:srgbClr val="ffffff"/>
                </a:solidFill>
              </a:uFill>
              <a:latin typeface="Arial"/>
            </a:endParaRPr>
          </a:p>
        </p:txBody>
      </p:sp>
      <p:sp>
        <p:nvSpPr>
          <p:cNvPr id="87" name="TextShape 2"/>
          <p:cNvSpPr txBox="1"/>
          <p:nvPr/>
        </p:nvSpPr>
        <p:spPr>
          <a:xfrm>
            <a:off x="504000" y="5582520"/>
            <a:ext cx="9071640" cy="1761480"/>
          </a:xfrm>
          <a:prstGeom prst="rect">
            <a:avLst/>
          </a:prstGeom>
          <a:noFill/>
          <a:ln>
            <a:noFill/>
          </a:ln>
        </p:spPr>
        <p:txBody>
          <a:bodyPr lIns="0" rIns="0" tIns="0" bIns="0"/>
          <a:p>
            <a:pPr marL="432000" indent="-324000">
              <a:buClr>
                <a:srgbClr val="000000"/>
              </a:buClr>
              <a:buSzPct val="45000"/>
              <a:buFont typeface="Wingdings" charset="2"/>
              <a:buChar char=""/>
            </a:pPr>
            <a:r>
              <a:rPr b="0" lang="ru-RU" sz="3200" spc="-1" strike="noStrike">
                <a:solidFill>
                  <a:srgbClr val="000000"/>
                </a:solidFill>
                <a:uFill>
                  <a:solidFill>
                    <a:srgbClr val="ffffff"/>
                  </a:solidFill>
                </a:uFill>
                <a:latin typeface="Arial"/>
              </a:rPr>
              <a:t>On this slide there there will be 1 constructed SED with Jiang's data for u,g,r,i,z and our data for i, w1,w2 and matched spectra, also parameters of this galaxy will be shown</a:t>
            </a:r>
            <a:endParaRPr b="0" lang="ru-RU" sz="3200" spc="-1" strike="noStrike">
              <a:solidFill>
                <a:srgbClr val="000000"/>
              </a:solidFill>
              <a:uFill>
                <a:solidFill>
                  <a:srgbClr val="ffffff"/>
                </a:solidFill>
              </a:uFill>
              <a:latin typeface="Arial"/>
            </a:endParaRPr>
          </a:p>
        </p:txBody>
      </p:sp>
    </p:spTree>
  </p:cSld>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88" name="TextShape 1"/>
          <p:cNvSpPr txBox="1"/>
          <p:nvPr/>
        </p:nvSpPr>
        <p:spPr>
          <a:xfrm>
            <a:off x="504000" y="301320"/>
            <a:ext cx="9071640" cy="1262160"/>
          </a:xfrm>
          <a:prstGeom prst="rect">
            <a:avLst/>
          </a:prstGeom>
          <a:noFill/>
          <a:ln>
            <a:noFill/>
          </a:ln>
        </p:spPr>
        <p:txBody>
          <a:bodyPr lIns="0" rIns="0" tIns="0" bIns="0" anchor="ctr"/>
          <a:p>
            <a:pPr algn="ctr"/>
            <a:r>
              <a:rPr b="0" lang="ru-RU" sz="4400" spc="-1" strike="noStrike">
                <a:solidFill>
                  <a:srgbClr val="000000"/>
                </a:solidFill>
                <a:uFill>
                  <a:solidFill>
                    <a:srgbClr val="ffffff"/>
                  </a:solidFill>
                </a:uFill>
                <a:latin typeface="Arial"/>
              </a:rPr>
              <a:t>Mass and redshift histogram from HyperZ</a:t>
            </a:r>
            <a:endParaRPr b="0" lang="ru-RU" sz="4400" spc="-1" strike="noStrike">
              <a:solidFill>
                <a:srgbClr val="000000"/>
              </a:solidFill>
              <a:uFill>
                <a:solidFill>
                  <a:srgbClr val="ffffff"/>
                </a:solidFill>
              </a:uFill>
              <a:latin typeface="Arial"/>
            </a:endParaRPr>
          </a:p>
        </p:txBody>
      </p:sp>
      <p:sp>
        <p:nvSpPr>
          <p:cNvPr id="89" name="TextShape 2"/>
          <p:cNvSpPr txBox="1"/>
          <p:nvPr/>
        </p:nvSpPr>
        <p:spPr>
          <a:xfrm>
            <a:off x="504360" y="5904000"/>
            <a:ext cx="9071640" cy="1329480"/>
          </a:xfrm>
          <a:prstGeom prst="rect">
            <a:avLst/>
          </a:prstGeom>
          <a:noFill/>
          <a:ln>
            <a:noFill/>
          </a:ln>
        </p:spPr>
        <p:txBody>
          <a:bodyPr lIns="0" rIns="0" tIns="0" bIns="0"/>
          <a:p>
            <a:pPr marL="432000" indent="-324000">
              <a:buClr>
                <a:srgbClr val="000000"/>
              </a:buClr>
              <a:buSzPct val="45000"/>
              <a:buFont typeface="Wingdings" charset="2"/>
              <a:buChar char=""/>
            </a:pPr>
            <a:r>
              <a:rPr b="0" lang="ru-RU" sz="3200" spc="-1" strike="noStrike">
                <a:solidFill>
                  <a:srgbClr val="000000"/>
                </a:solidFill>
                <a:uFill>
                  <a:solidFill>
                    <a:srgbClr val="ffffff"/>
                  </a:solidFill>
                </a:uFill>
                <a:latin typeface="Arial"/>
              </a:rPr>
              <a:t>If I have time to run Hyperz several times I will show mass histograam and redshift histogram for a small region of Stripe 82 an mention that those sources will be matched with origianl catalog to correct for magnitudes and gind potential spectroscopic redshifts.</a:t>
            </a:r>
            <a:endParaRPr b="0" lang="ru-RU" sz="3200" spc="-1" strike="noStrike">
              <a:solidFill>
                <a:srgbClr val="000000"/>
              </a:solidFill>
              <a:uFill>
                <a:solidFill>
                  <a:srgbClr val="ffffff"/>
                </a:solidFill>
              </a:uFill>
              <a:latin typeface="Arial"/>
            </a:endParaRPr>
          </a:p>
        </p:txBody>
      </p:sp>
    </p:spTree>
  </p:cSld>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0" name="TextShape 1"/>
          <p:cNvSpPr txBox="1"/>
          <p:nvPr/>
        </p:nvSpPr>
        <p:spPr>
          <a:xfrm>
            <a:off x="504000" y="301320"/>
            <a:ext cx="9071640" cy="1262160"/>
          </a:xfrm>
          <a:prstGeom prst="rect">
            <a:avLst/>
          </a:prstGeom>
          <a:noFill/>
          <a:ln>
            <a:noFill/>
          </a:ln>
        </p:spPr>
        <p:txBody>
          <a:bodyPr lIns="0" rIns="0" tIns="0" bIns="0" anchor="ctr"/>
          <a:p>
            <a:pPr algn="ctr"/>
            <a:r>
              <a:rPr b="0" lang="ru-RU" sz="4400" spc="-1" strike="noStrike">
                <a:solidFill>
                  <a:srgbClr val="000000"/>
                </a:solidFill>
                <a:uFill>
                  <a:solidFill>
                    <a:srgbClr val="ffffff"/>
                  </a:solidFill>
                </a:uFill>
                <a:latin typeface="Arial"/>
              </a:rPr>
              <a:t>Mass Function, GSMD</a:t>
            </a:r>
            <a:endParaRPr b="0" lang="ru-RU" sz="4400" spc="-1" strike="noStrike">
              <a:solidFill>
                <a:srgbClr val="000000"/>
              </a:solidFill>
              <a:uFill>
                <a:solidFill>
                  <a:srgbClr val="ffffff"/>
                </a:solidFill>
              </a:uFill>
              <a:latin typeface="Arial"/>
            </a:endParaRPr>
          </a:p>
        </p:txBody>
      </p:sp>
      <p:sp>
        <p:nvSpPr>
          <p:cNvPr id="91" name="TextShape 2"/>
          <p:cNvSpPr txBox="1"/>
          <p:nvPr/>
        </p:nvSpPr>
        <p:spPr>
          <a:xfrm>
            <a:off x="504360" y="6768000"/>
            <a:ext cx="9071640" cy="537480"/>
          </a:xfrm>
          <a:prstGeom prst="rect">
            <a:avLst/>
          </a:prstGeom>
          <a:noFill/>
          <a:ln>
            <a:noFill/>
          </a:ln>
        </p:spPr>
        <p:txBody>
          <a:bodyPr lIns="0" rIns="0" tIns="0" bIns="0"/>
          <a:p>
            <a:pPr marL="432000" indent="-324000">
              <a:buClr>
                <a:srgbClr val="000000"/>
              </a:buClr>
              <a:buSzPct val="45000"/>
              <a:buFont typeface="Wingdings" charset="2"/>
              <a:buChar char=""/>
            </a:pPr>
            <a:r>
              <a:rPr b="0" lang="ru-RU" sz="2200" spc="-1" strike="noStrike">
                <a:solidFill>
                  <a:srgbClr val="000000"/>
                </a:solidFill>
                <a:uFill>
                  <a:solidFill>
                    <a:srgbClr val="ffffff"/>
                  </a:solidFill>
                </a:uFill>
                <a:latin typeface="Arial"/>
              </a:rPr>
              <a:t>Mass functions from literature, Press-Shechter formalism. Upper-right image — from Muzzin for Ultravista, for high-z galaxies. Bottom image — From Madau &amp; Dickinson, 2014.</a:t>
            </a:r>
            <a:endParaRPr b="0" lang="ru-RU" sz="3200" spc="-1" strike="noStrike">
              <a:solidFill>
                <a:srgbClr val="000000"/>
              </a:solidFill>
              <a:uFill>
                <a:solidFill>
                  <a:srgbClr val="ffffff"/>
                </a:solidFill>
              </a:uFill>
              <a:latin typeface="Arial"/>
            </a:endParaRPr>
          </a:p>
        </p:txBody>
      </p:sp>
      <p:pic>
        <p:nvPicPr>
          <p:cNvPr id="92" name="" descr=""/>
          <p:cNvPicPr/>
          <p:nvPr/>
        </p:nvPicPr>
        <p:blipFill>
          <a:blip r:embed="rId1"/>
          <a:stretch/>
        </p:blipFill>
        <p:spPr>
          <a:xfrm>
            <a:off x="327960" y="1296000"/>
            <a:ext cx="4784040" cy="2802240"/>
          </a:xfrm>
          <a:prstGeom prst="rect">
            <a:avLst/>
          </a:prstGeom>
          <a:ln>
            <a:noFill/>
          </a:ln>
        </p:spPr>
      </p:pic>
      <p:pic>
        <p:nvPicPr>
          <p:cNvPr id="93" name="" descr=""/>
          <p:cNvPicPr/>
          <p:nvPr/>
        </p:nvPicPr>
        <p:blipFill>
          <a:blip r:embed="rId2"/>
          <a:stretch/>
        </p:blipFill>
        <p:spPr>
          <a:xfrm>
            <a:off x="6624000" y="1296720"/>
            <a:ext cx="2971800" cy="3167280"/>
          </a:xfrm>
          <a:prstGeom prst="rect">
            <a:avLst/>
          </a:prstGeom>
          <a:ln>
            <a:noFill/>
          </a:ln>
        </p:spPr>
      </p:pic>
      <p:pic>
        <p:nvPicPr>
          <p:cNvPr id="94" name="" descr=""/>
          <p:cNvPicPr/>
          <p:nvPr/>
        </p:nvPicPr>
        <p:blipFill>
          <a:blip r:embed="rId3"/>
          <a:stretch/>
        </p:blipFill>
        <p:spPr>
          <a:xfrm>
            <a:off x="2952000" y="3826080"/>
            <a:ext cx="3549960" cy="286992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5" name="TextShape 1"/>
          <p:cNvSpPr txBox="1"/>
          <p:nvPr/>
        </p:nvSpPr>
        <p:spPr>
          <a:xfrm>
            <a:off x="504000" y="301320"/>
            <a:ext cx="9071640" cy="1262160"/>
          </a:xfrm>
          <a:prstGeom prst="rect">
            <a:avLst/>
          </a:prstGeom>
          <a:noFill/>
          <a:ln>
            <a:noFill/>
          </a:ln>
        </p:spPr>
        <p:txBody>
          <a:bodyPr lIns="0" rIns="0" tIns="0" bIns="0" anchor="ctr"/>
          <a:p>
            <a:pPr algn="ctr"/>
            <a:r>
              <a:rPr b="0" lang="ru-RU" sz="4400" spc="-1" strike="noStrike">
                <a:solidFill>
                  <a:srgbClr val="000000"/>
                </a:solidFill>
                <a:uFill>
                  <a:solidFill>
                    <a:srgbClr val="ffffff"/>
                  </a:solidFill>
                </a:uFill>
                <a:latin typeface="Arial"/>
              </a:rPr>
              <a:t>Dropouts. images</a:t>
            </a:r>
            <a:endParaRPr b="0" lang="ru-RU" sz="4400" spc="-1" strike="noStrike">
              <a:solidFill>
                <a:srgbClr val="000000"/>
              </a:solidFill>
              <a:uFill>
                <a:solidFill>
                  <a:srgbClr val="ffffff"/>
                </a:solidFill>
              </a:uFill>
              <a:latin typeface="Arial"/>
            </a:endParaRPr>
          </a:p>
        </p:txBody>
      </p:sp>
      <p:sp>
        <p:nvSpPr>
          <p:cNvPr id="96" name="TextShape 2"/>
          <p:cNvSpPr txBox="1"/>
          <p:nvPr/>
        </p:nvSpPr>
        <p:spPr>
          <a:xfrm>
            <a:off x="504000" y="6014520"/>
            <a:ext cx="9071640" cy="1329480"/>
          </a:xfrm>
          <a:prstGeom prst="rect">
            <a:avLst/>
          </a:prstGeom>
          <a:noFill/>
          <a:ln>
            <a:noFill/>
          </a:ln>
        </p:spPr>
        <p:txBody>
          <a:bodyPr lIns="0" rIns="0" tIns="0" bIns="0"/>
          <a:p>
            <a:pPr marL="432000" indent="-324000">
              <a:buClr>
                <a:srgbClr val="000000"/>
              </a:buClr>
              <a:buSzPct val="45000"/>
              <a:buFont typeface="Wingdings" charset="2"/>
              <a:buChar char=""/>
            </a:pPr>
            <a:r>
              <a:rPr b="0" lang="ru-RU" sz="3200" spc="-1" strike="noStrike">
                <a:solidFill>
                  <a:srgbClr val="000000"/>
                </a:solidFill>
                <a:uFill>
                  <a:solidFill>
                    <a:srgbClr val="ffffff"/>
                  </a:solidFill>
                </a:uFill>
                <a:latin typeface="Arial"/>
              </a:rPr>
              <a:t>Tphot residuals with bright sources in w1 and w2 and no detection in SDSS</a:t>
            </a:r>
            <a:endParaRPr b="0" lang="ru-RU" sz="3200" spc="-1" strike="noStrike">
              <a:solidFill>
                <a:srgbClr val="000000"/>
              </a:solidFill>
              <a:uFill>
                <a:solidFill>
                  <a:srgbClr val="ffffff"/>
                </a:solidFill>
              </a:uFill>
              <a:latin typeface="Arial"/>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7" name="TextShape 1"/>
          <p:cNvSpPr txBox="1"/>
          <p:nvPr/>
        </p:nvSpPr>
        <p:spPr>
          <a:xfrm>
            <a:off x="504000" y="301320"/>
            <a:ext cx="9071640" cy="1262160"/>
          </a:xfrm>
          <a:prstGeom prst="rect">
            <a:avLst/>
          </a:prstGeom>
          <a:noFill/>
          <a:ln>
            <a:noFill/>
          </a:ln>
        </p:spPr>
        <p:txBody>
          <a:bodyPr lIns="0" rIns="0" tIns="0" bIns="0" anchor="ctr"/>
          <a:p>
            <a:pPr algn="ctr"/>
            <a:r>
              <a:rPr b="0" lang="ru-RU" sz="4400" spc="-1" strike="noStrike">
                <a:solidFill>
                  <a:srgbClr val="000000"/>
                </a:solidFill>
                <a:uFill>
                  <a:solidFill>
                    <a:srgbClr val="ffffff"/>
                  </a:solidFill>
                </a:uFill>
                <a:latin typeface="Arial"/>
              </a:rPr>
              <a:t>Dropouts. SED</a:t>
            </a:r>
            <a:endParaRPr b="0" lang="ru-RU" sz="4400" spc="-1" strike="noStrike">
              <a:solidFill>
                <a:srgbClr val="000000"/>
              </a:solidFill>
              <a:uFill>
                <a:solidFill>
                  <a:srgbClr val="ffffff"/>
                </a:solidFill>
              </a:uFill>
              <a:latin typeface="Arial"/>
            </a:endParaRPr>
          </a:p>
        </p:txBody>
      </p:sp>
      <p:sp>
        <p:nvSpPr>
          <p:cNvPr id="98" name="TextShape 2"/>
          <p:cNvSpPr txBox="1"/>
          <p:nvPr/>
        </p:nvSpPr>
        <p:spPr>
          <a:xfrm>
            <a:off x="504000" y="5976000"/>
            <a:ext cx="9071640" cy="1401480"/>
          </a:xfrm>
          <a:prstGeom prst="rect">
            <a:avLst/>
          </a:prstGeom>
          <a:noFill/>
          <a:ln>
            <a:noFill/>
          </a:ln>
        </p:spPr>
        <p:txBody>
          <a:bodyPr lIns="0" rIns="0" tIns="0" bIns="0"/>
          <a:p>
            <a:pPr marL="432000" indent="-324000">
              <a:buClr>
                <a:srgbClr val="000000"/>
              </a:buClr>
              <a:buSzPct val="45000"/>
              <a:buFont typeface="Wingdings" charset="2"/>
              <a:buChar char=""/>
            </a:pPr>
            <a:r>
              <a:rPr b="0" lang="ru-RU" sz="3200" spc="-1" strike="noStrike">
                <a:solidFill>
                  <a:srgbClr val="000000"/>
                </a:solidFill>
                <a:uFill>
                  <a:solidFill>
                    <a:srgbClr val="ffffff"/>
                  </a:solidFill>
                </a:uFill>
                <a:latin typeface="Arial"/>
              </a:rPr>
              <a:t>I will show matched spectra for the dropout sources for which I run hyperz and the plot of the oldest possible dropout galaxies that I showed you on the droup meeting.</a:t>
            </a:r>
            <a:endParaRPr b="0" lang="ru-RU" sz="3200" spc="-1" strike="noStrike">
              <a:solidFill>
                <a:srgbClr val="000000"/>
              </a:solidFill>
              <a:uFill>
                <a:solidFill>
                  <a:srgbClr val="ffffff"/>
                </a:solidFill>
              </a:uFill>
              <a:latin typeface="Arial"/>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99" name="TextShape 1"/>
          <p:cNvSpPr txBox="1"/>
          <p:nvPr/>
        </p:nvSpPr>
        <p:spPr>
          <a:xfrm>
            <a:off x="504000" y="301320"/>
            <a:ext cx="9071640" cy="1262160"/>
          </a:xfrm>
          <a:prstGeom prst="rect">
            <a:avLst/>
          </a:prstGeom>
          <a:noFill/>
          <a:ln>
            <a:noFill/>
          </a:ln>
        </p:spPr>
        <p:txBody>
          <a:bodyPr lIns="0" rIns="0" tIns="0" bIns="0" anchor="ctr"/>
          <a:p>
            <a:pPr algn="ctr"/>
            <a:r>
              <a:rPr b="0" lang="ru-RU" sz="4400" spc="-1" strike="noStrike">
                <a:solidFill>
                  <a:srgbClr val="000000"/>
                </a:solidFill>
                <a:uFill>
                  <a:solidFill>
                    <a:srgbClr val="ffffff"/>
                  </a:solidFill>
                </a:uFill>
                <a:latin typeface="Arial"/>
              </a:rPr>
              <a:t>Conclusions, Future work.</a:t>
            </a:r>
            <a:endParaRPr b="0" lang="ru-RU" sz="4400" spc="-1" strike="noStrike">
              <a:solidFill>
                <a:srgbClr val="000000"/>
              </a:solidFill>
              <a:uFill>
                <a:solidFill>
                  <a:srgbClr val="ffffff"/>
                </a:solidFill>
              </a:uFill>
              <a:latin typeface="Arial"/>
            </a:endParaRPr>
          </a:p>
        </p:txBody>
      </p:sp>
      <p:sp>
        <p:nvSpPr>
          <p:cNvPr id="100" name="TextShape 2"/>
          <p:cNvSpPr txBox="1"/>
          <p:nvPr/>
        </p:nvSpPr>
        <p:spPr>
          <a:xfrm>
            <a:off x="504000" y="1769040"/>
            <a:ext cx="9071640" cy="4384440"/>
          </a:xfrm>
          <a:prstGeom prst="rect">
            <a:avLst/>
          </a:prstGeom>
          <a:noFill/>
          <a:ln>
            <a:noFill/>
          </a:ln>
        </p:spPr>
        <p:txBody>
          <a:bodyPr lIns="0" rIns="0" tIns="0" bIns="0"/>
          <a:p>
            <a:endParaRPr b="0" lang="ru-RU" sz="3200" spc="-1" strike="noStrike">
              <a:solidFill>
                <a:srgbClr val="000000"/>
              </a:solidFill>
              <a:uFill>
                <a:solidFill>
                  <a:srgbClr val="ffffff"/>
                </a:solidFill>
              </a:uFill>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3" name="TextShape 1"/>
          <p:cNvSpPr txBox="1"/>
          <p:nvPr/>
        </p:nvSpPr>
        <p:spPr>
          <a:xfrm>
            <a:off x="504000" y="301320"/>
            <a:ext cx="9071640" cy="1262160"/>
          </a:xfrm>
          <a:prstGeom prst="rect">
            <a:avLst/>
          </a:prstGeom>
          <a:noFill/>
          <a:ln>
            <a:noFill/>
          </a:ln>
        </p:spPr>
        <p:txBody>
          <a:bodyPr lIns="0" rIns="0" tIns="0" bIns="0" anchor="ctr"/>
          <a:p>
            <a:pPr algn="ctr"/>
            <a:r>
              <a:rPr b="0" lang="ru-RU" sz="4400" spc="-1" strike="noStrike">
                <a:solidFill>
                  <a:srgbClr val="000000"/>
                </a:solidFill>
                <a:uFill>
                  <a:solidFill>
                    <a:srgbClr val="ffffff"/>
                  </a:solidFill>
                </a:uFill>
                <a:latin typeface="Arial"/>
              </a:rPr>
              <a:t>Why galaxies are different</a:t>
            </a:r>
            <a:endParaRPr b="0" lang="ru-RU" sz="4400" spc="-1" strike="noStrike">
              <a:solidFill>
                <a:srgbClr val="000000"/>
              </a:solidFill>
              <a:uFill>
                <a:solidFill>
                  <a:srgbClr val="ffffff"/>
                </a:solidFill>
              </a:uFill>
              <a:latin typeface="Arial"/>
            </a:endParaRPr>
          </a:p>
        </p:txBody>
      </p:sp>
      <p:sp>
        <p:nvSpPr>
          <p:cNvPr id="44" name="TextShape 2"/>
          <p:cNvSpPr txBox="1"/>
          <p:nvPr/>
        </p:nvSpPr>
        <p:spPr>
          <a:xfrm>
            <a:off x="936000" y="5941440"/>
            <a:ext cx="8352000" cy="1545480"/>
          </a:xfrm>
          <a:prstGeom prst="rect">
            <a:avLst/>
          </a:prstGeom>
          <a:noFill/>
          <a:ln>
            <a:noFill/>
          </a:ln>
        </p:spPr>
        <p:txBody>
          <a:bodyPr lIns="0" rIns="0" tIns="0" bIns="0" anchor="ctr"/>
          <a:p>
            <a:pPr algn="ctr"/>
            <a:r>
              <a:rPr b="0" lang="ru-RU" sz="1800" spc="-1" strike="noStrike">
                <a:solidFill>
                  <a:srgbClr val="000000"/>
                </a:solidFill>
                <a:uFill>
                  <a:solidFill>
                    <a:srgbClr val="ffffff"/>
                  </a:solidFill>
                </a:uFill>
                <a:latin typeface="Arial"/>
              </a:rPr>
              <a:t>Different components of a galaxy invest specific part of the flux in different parts of EM spectra. We can find out what the galaxy «is made of» by looking at its spectrum. </a:t>
            </a:r>
            <a:endParaRPr b="0" lang="ru-RU" sz="3200" spc="-1" strike="noStrike">
              <a:solidFill>
                <a:srgbClr val="000000"/>
              </a:solidFill>
              <a:uFill>
                <a:solidFill>
                  <a:srgbClr val="ffffff"/>
                </a:solidFill>
              </a:uFill>
              <a:latin typeface="Arial"/>
            </a:endParaRPr>
          </a:p>
          <a:p>
            <a:pPr algn="ctr"/>
            <a:r>
              <a:rPr b="0" lang="ru-RU" sz="1800" spc="-1" strike="noStrike">
                <a:solidFill>
                  <a:srgbClr val="000000"/>
                </a:solidFill>
                <a:uFill>
                  <a:solidFill>
                    <a:srgbClr val="ffffff"/>
                  </a:solidFill>
                </a:uFill>
                <a:latin typeface="Arial"/>
              </a:rPr>
              <a:t>Different telescopes work in different bands and to find mass content of a galaxy we need to trace cool low mass stars that brings most of the stellar mass of the galaxy.</a:t>
            </a:r>
            <a:endParaRPr b="0" lang="ru-RU" sz="3200" spc="-1" strike="noStrike">
              <a:solidFill>
                <a:srgbClr val="000000"/>
              </a:solidFill>
              <a:uFill>
                <a:solidFill>
                  <a:srgbClr val="ffffff"/>
                </a:solidFill>
              </a:uFill>
              <a:latin typeface="Arial"/>
            </a:endParaRPr>
          </a:p>
        </p:txBody>
      </p:sp>
      <p:pic>
        <p:nvPicPr>
          <p:cNvPr id="45" name="" descr=""/>
          <p:cNvPicPr/>
          <p:nvPr/>
        </p:nvPicPr>
        <p:blipFill>
          <a:blip r:embed="rId1"/>
          <a:stretch/>
        </p:blipFill>
        <p:spPr>
          <a:xfrm>
            <a:off x="288000" y="1723680"/>
            <a:ext cx="5752800" cy="3676320"/>
          </a:xfrm>
          <a:prstGeom prst="rect">
            <a:avLst/>
          </a:prstGeom>
          <a:ln>
            <a:noFill/>
          </a:ln>
        </p:spPr>
      </p:pic>
      <p:pic>
        <p:nvPicPr>
          <p:cNvPr id="46" name="" descr=""/>
          <p:cNvPicPr/>
          <p:nvPr/>
        </p:nvPicPr>
        <p:blipFill>
          <a:blip r:embed="rId2"/>
          <a:stretch/>
        </p:blipFill>
        <p:spPr>
          <a:xfrm>
            <a:off x="6046920" y="1656000"/>
            <a:ext cx="3744000" cy="374400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47" name="TextShape 1"/>
          <p:cNvSpPr txBox="1"/>
          <p:nvPr/>
        </p:nvSpPr>
        <p:spPr>
          <a:xfrm>
            <a:off x="504000" y="301320"/>
            <a:ext cx="9071640" cy="1262160"/>
          </a:xfrm>
          <a:prstGeom prst="rect">
            <a:avLst/>
          </a:prstGeom>
          <a:noFill/>
          <a:ln>
            <a:noFill/>
          </a:ln>
        </p:spPr>
        <p:txBody>
          <a:bodyPr lIns="0" rIns="0" tIns="0" bIns="0" anchor="ctr"/>
          <a:p>
            <a:pPr algn="ctr"/>
            <a:r>
              <a:rPr b="0" lang="ru-RU" sz="4400" spc="-1" strike="noStrike">
                <a:solidFill>
                  <a:srgbClr val="000000"/>
                </a:solidFill>
                <a:uFill>
                  <a:solidFill>
                    <a:srgbClr val="ffffff"/>
                  </a:solidFill>
                </a:uFill>
                <a:latin typeface="Arial"/>
              </a:rPr>
              <a:t>Telescopes for work: SDSS</a:t>
            </a:r>
            <a:endParaRPr b="0" lang="ru-RU" sz="4400" spc="-1" strike="noStrike">
              <a:solidFill>
                <a:srgbClr val="000000"/>
              </a:solidFill>
              <a:uFill>
                <a:solidFill>
                  <a:srgbClr val="ffffff"/>
                </a:solidFill>
              </a:uFill>
              <a:latin typeface="Arial"/>
            </a:endParaRPr>
          </a:p>
        </p:txBody>
      </p:sp>
      <p:sp>
        <p:nvSpPr>
          <p:cNvPr id="48" name="TextShape 2"/>
          <p:cNvSpPr txBox="1"/>
          <p:nvPr/>
        </p:nvSpPr>
        <p:spPr>
          <a:xfrm>
            <a:off x="504000" y="1769040"/>
            <a:ext cx="9071640" cy="4384440"/>
          </a:xfrm>
          <a:prstGeom prst="rect">
            <a:avLst/>
          </a:prstGeom>
          <a:noFill/>
          <a:ln>
            <a:noFill/>
          </a:ln>
        </p:spPr>
        <p:txBody>
          <a:bodyPr lIns="0" rIns="0" tIns="0" bIns="0"/>
          <a:p>
            <a:endParaRPr b="0" lang="ru-RU" sz="3200" spc="-1" strike="noStrike">
              <a:solidFill>
                <a:srgbClr val="000000"/>
              </a:solidFill>
              <a:uFill>
                <a:solidFill>
                  <a:srgbClr val="ffffff"/>
                </a:solidFill>
              </a:uFill>
              <a:latin typeface="Arial"/>
            </a:endParaRPr>
          </a:p>
        </p:txBody>
      </p:sp>
      <p:pic>
        <p:nvPicPr>
          <p:cNvPr id="49" name="" descr=""/>
          <p:cNvPicPr/>
          <p:nvPr/>
        </p:nvPicPr>
        <p:blipFill>
          <a:blip r:embed="rId1"/>
          <a:stretch/>
        </p:blipFill>
        <p:spPr>
          <a:xfrm>
            <a:off x="504000" y="1769040"/>
            <a:ext cx="4628520" cy="3085560"/>
          </a:xfrm>
          <a:prstGeom prst="rect">
            <a:avLst/>
          </a:prstGeom>
          <a:ln>
            <a:noFill/>
          </a:ln>
        </p:spPr>
      </p:pic>
      <p:pic>
        <p:nvPicPr>
          <p:cNvPr id="50" name="" descr=""/>
          <p:cNvPicPr/>
          <p:nvPr/>
        </p:nvPicPr>
        <p:blipFill>
          <a:blip r:embed="rId2"/>
          <a:stretch/>
        </p:blipFill>
        <p:spPr>
          <a:xfrm>
            <a:off x="5399640" y="1769040"/>
            <a:ext cx="4176000" cy="4176000"/>
          </a:xfrm>
          <a:prstGeom prst="rect">
            <a:avLst/>
          </a:prstGeom>
          <a:ln>
            <a:noFill/>
          </a:ln>
        </p:spPr>
      </p:pic>
      <p:sp>
        <p:nvSpPr>
          <p:cNvPr id="51" name="TextShape 3"/>
          <p:cNvSpPr txBox="1"/>
          <p:nvPr/>
        </p:nvSpPr>
        <p:spPr>
          <a:xfrm>
            <a:off x="864000" y="6264000"/>
            <a:ext cx="8280000" cy="1114200"/>
          </a:xfrm>
          <a:prstGeom prst="rect">
            <a:avLst/>
          </a:prstGeom>
          <a:noFill/>
          <a:ln>
            <a:noFill/>
          </a:ln>
        </p:spPr>
        <p:txBody>
          <a:bodyPr lIns="90000" rIns="90000" tIns="45000" bIns="45000"/>
          <a:p>
            <a:r>
              <a:rPr b="0" lang="ru-RU" sz="1800" spc="-1" strike="noStrike">
                <a:solidFill>
                  <a:srgbClr val="000000"/>
                </a:solidFill>
                <a:uFill>
                  <a:solidFill>
                    <a:srgbClr val="ffffff"/>
                  </a:solidFill>
                </a:uFill>
                <a:latin typeface="Arial"/>
              </a:rPr>
              <a:t>SDSS, it's main charcteristics (scans sky, fibers, 5 optical bands, relative small size). Mostly useful for «normal» galaxies up to z&lt;0.4 but using different techniques (like dropouts) can detect high z galaxies (but needs confirmation from other telescopes).</a:t>
            </a:r>
            <a:endParaRPr b="0" lang="ru-RU" sz="1800" spc="-1" strike="noStrike">
              <a:solidFill>
                <a:srgbClr val="000000"/>
              </a:solidFill>
              <a:uFill>
                <a:solidFill>
                  <a:srgbClr val="ffffff"/>
                </a:solidFill>
              </a:uFill>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2" name="TextShape 1"/>
          <p:cNvSpPr txBox="1"/>
          <p:nvPr/>
        </p:nvSpPr>
        <p:spPr>
          <a:xfrm>
            <a:off x="504000" y="301320"/>
            <a:ext cx="9071640" cy="1262160"/>
          </a:xfrm>
          <a:prstGeom prst="rect">
            <a:avLst/>
          </a:prstGeom>
          <a:noFill/>
          <a:ln>
            <a:noFill/>
          </a:ln>
        </p:spPr>
        <p:txBody>
          <a:bodyPr lIns="0" rIns="0" tIns="0" bIns="0" anchor="ctr"/>
          <a:p>
            <a:pPr algn="ctr"/>
            <a:r>
              <a:rPr b="0" lang="ru-RU" sz="4400" spc="-1" strike="noStrike">
                <a:solidFill>
                  <a:srgbClr val="000000"/>
                </a:solidFill>
                <a:uFill>
                  <a:solidFill>
                    <a:srgbClr val="ffffff"/>
                  </a:solidFill>
                </a:uFill>
                <a:latin typeface="Arial"/>
              </a:rPr>
              <a:t>Telescopes for work: WISE</a:t>
            </a:r>
            <a:endParaRPr b="0" lang="ru-RU" sz="4400" spc="-1" strike="noStrike">
              <a:solidFill>
                <a:srgbClr val="000000"/>
              </a:solidFill>
              <a:uFill>
                <a:solidFill>
                  <a:srgbClr val="ffffff"/>
                </a:solidFill>
              </a:uFill>
              <a:latin typeface="Arial"/>
            </a:endParaRPr>
          </a:p>
        </p:txBody>
      </p:sp>
      <p:pic>
        <p:nvPicPr>
          <p:cNvPr id="53" name="" descr=""/>
          <p:cNvPicPr/>
          <p:nvPr/>
        </p:nvPicPr>
        <p:blipFill>
          <a:blip r:embed="rId1"/>
          <a:stretch/>
        </p:blipFill>
        <p:spPr>
          <a:xfrm>
            <a:off x="504000" y="1773720"/>
            <a:ext cx="3111840" cy="2978280"/>
          </a:xfrm>
          <a:prstGeom prst="rect">
            <a:avLst/>
          </a:prstGeom>
          <a:ln>
            <a:noFill/>
          </a:ln>
        </p:spPr>
      </p:pic>
      <p:pic>
        <p:nvPicPr>
          <p:cNvPr id="54" name="" descr=""/>
          <p:cNvPicPr/>
          <p:nvPr/>
        </p:nvPicPr>
        <p:blipFill>
          <a:blip r:embed="rId2"/>
          <a:stretch/>
        </p:blipFill>
        <p:spPr>
          <a:xfrm>
            <a:off x="3820320" y="1656000"/>
            <a:ext cx="5683680" cy="4392000"/>
          </a:xfrm>
          <a:prstGeom prst="rect">
            <a:avLst/>
          </a:prstGeom>
          <a:ln>
            <a:noFill/>
          </a:ln>
        </p:spPr>
      </p:pic>
      <p:sp>
        <p:nvSpPr>
          <p:cNvPr id="55" name="TextShape 2"/>
          <p:cNvSpPr txBox="1"/>
          <p:nvPr/>
        </p:nvSpPr>
        <p:spPr>
          <a:xfrm>
            <a:off x="648000" y="5904000"/>
            <a:ext cx="9072000" cy="1114200"/>
          </a:xfrm>
          <a:prstGeom prst="rect">
            <a:avLst/>
          </a:prstGeom>
          <a:noFill/>
          <a:ln>
            <a:noFill/>
          </a:ln>
        </p:spPr>
        <p:txBody>
          <a:bodyPr lIns="90000" rIns="90000" tIns="45000" bIns="45000"/>
          <a:p>
            <a:r>
              <a:rPr b="0" lang="ru-RU" sz="1800" spc="-1" strike="noStrike">
                <a:solidFill>
                  <a:srgbClr val="000000"/>
                </a:solidFill>
                <a:uFill>
                  <a:solidFill>
                    <a:srgbClr val="ffffff"/>
                  </a:solidFill>
                </a:uFill>
                <a:latin typeface="Arial"/>
              </a:rPr>
              <a:t>WISE, all-sky near-IR telescope with 4 bands with different sensitivity (third band is significantly larger and in turms of PSF and limiting flux is closer to w1 and w2). Telescope is used for detection and observations of intrinsically red objects — dusty galaxies, old galaxies, brown dwarfs, galaxies at high redshifts.</a:t>
            </a:r>
            <a:endParaRPr b="0" lang="ru-RU" sz="1800" spc="-1" strike="noStrike">
              <a:solidFill>
                <a:srgbClr val="000000"/>
              </a:solidFill>
              <a:uFill>
                <a:solidFill>
                  <a:srgbClr val="ffffff"/>
                </a:solidFill>
              </a:uFill>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56" name="TextShape 1"/>
          <p:cNvSpPr txBox="1"/>
          <p:nvPr/>
        </p:nvSpPr>
        <p:spPr>
          <a:xfrm>
            <a:off x="504000" y="301320"/>
            <a:ext cx="9071640" cy="1262160"/>
          </a:xfrm>
          <a:prstGeom prst="rect">
            <a:avLst/>
          </a:prstGeom>
          <a:noFill/>
          <a:ln>
            <a:noFill/>
          </a:ln>
        </p:spPr>
        <p:txBody>
          <a:bodyPr lIns="0" rIns="0" tIns="0" bIns="0" anchor="ctr"/>
          <a:p>
            <a:pPr algn="ctr"/>
            <a:r>
              <a:rPr b="0" lang="ru-RU" sz="4400" spc="-1" strike="noStrike">
                <a:solidFill>
                  <a:srgbClr val="000000"/>
                </a:solidFill>
                <a:uFill>
                  <a:solidFill>
                    <a:srgbClr val="ffffff"/>
                  </a:solidFill>
                </a:uFill>
                <a:latin typeface="Arial"/>
              </a:rPr>
              <a:t>Our field - Stripe 82</a:t>
            </a:r>
            <a:endParaRPr b="0" lang="ru-RU" sz="4400" spc="-1" strike="noStrike">
              <a:solidFill>
                <a:srgbClr val="000000"/>
              </a:solidFill>
              <a:uFill>
                <a:solidFill>
                  <a:srgbClr val="ffffff"/>
                </a:solidFill>
              </a:uFill>
              <a:latin typeface="Arial"/>
            </a:endParaRPr>
          </a:p>
        </p:txBody>
      </p:sp>
      <p:sp>
        <p:nvSpPr>
          <p:cNvPr id="57" name="TextShape 2"/>
          <p:cNvSpPr txBox="1"/>
          <p:nvPr/>
        </p:nvSpPr>
        <p:spPr>
          <a:xfrm>
            <a:off x="648000" y="5904000"/>
            <a:ext cx="8856000" cy="1296000"/>
          </a:xfrm>
          <a:prstGeom prst="rect">
            <a:avLst/>
          </a:prstGeom>
          <a:noFill/>
          <a:ln>
            <a:noFill/>
          </a:ln>
        </p:spPr>
        <p:txBody>
          <a:bodyPr lIns="0" rIns="0" tIns="0" bIns="0"/>
          <a:p>
            <a:pPr marL="432000" indent="-324000">
              <a:buClr>
                <a:srgbClr val="000000"/>
              </a:buClr>
              <a:buSzPct val="45000"/>
              <a:buFont typeface="Wingdings" charset="2"/>
              <a:buChar char=""/>
            </a:pPr>
            <a:r>
              <a:rPr b="0" lang="ru-RU" sz="3200" spc="-1" strike="noStrike">
                <a:solidFill>
                  <a:srgbClr val="000000"/>
                </a:solidFill>
                <a:uFill>
                  <a:solidFill>
                    <a:srgbClr val="ffffff"/>
                  </a:solidFill>
                </a:uFill>
                <a:latin typeface="Arial"/>
              </a:rPr>
              <a:t>Stripe 82 (can be seen in the middle-right part) is a region of the sky close to selectial aquator that was repetedly scanned by SDSS for 70-90 times (comparing to single pass for the most of the rest of areas). 12 stripes with different psf, usually worse closer to the edges.</a:t>
            </a:r>
            <a:endParaRPr b="0" lang="ru-RU" sz="3200" spc="-1" strike="noStrike">
              <a:solidFill>
                <a:srgbClr val="000000"/>
              </a:solidFill>
              <a:uFill>
                <a:solidFill>
                  <a:srgbClr val="ffffff"/>
                </a:solidFill>
              </a:uFill>
              <a:latin typeface="Arial"/>
            </a:endParaRPr>
          </a:p>
        </p:txBody>
      </p:sp>
      <p:pic>
        <p:nvPicPr>
          <p:cNvPr id="58" name="" descr=""/>
          <p:cNvPicPr/>
          <p:nvPr/>
        </p:nvPicPr>
        <p:blipFill>
          <a:blip r:embed="rId1"/>
          <a:stretch/>
        </p:blipFill>
        <p:spPr>
          <a:xfrm>
            <a:off x="505440" y="1810440"/>
            <a:ext cx="5326560" cy="4021560"/>
          </a:xfrm>
          <a:prstGeom prst="rect">
            <a:avLst/>
          </a:prstGeom>
          <a:ln>
            <a:noFill/>
          </a:ln>
        </p:spPr>
      </p:pic>
      <p:pic>
        <p:nvPicPr>
          <p:cNvPr id="59" name="" descr=""/>
          <p:cNvPicPr/>
          <p:nvPr/>
        </p:nvPicPr>
        <p:blipFill>
          <a:blip r:embed="rId2"/>
          <a:stretch/>
        </p:blipFill>
        <p:spPr>
          <a:xfrm>
            <a:off x="5909040" y="1766880"/>
            <a:ext cx="3594960" cy="3489120"/>
          </a:xfrm>
          <a:prstGeom prst="rect">
            <a:avLst/>
          </a:prstGeom>
          <a:ln>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0" name="TextShape 1"/>
          <p:cNvSpPr txBox="1"/>
          <p:nvPr/>
        </p:nvSpPr>
        <p:spPr>
          <a:xfrm>
            <a:off x="504000" y="301320"/>
            <a:ext cx="9071640" cy="1262160"/>
          </a:xfrm>
          <a:prstGeom prst="rect">
            <a:avLst/>
          </a:prstGeom>
          <a:noFill/>
          <a:ln>
            <a:noFill/>
          </a:ln>
        </p:spPr>
        <p:txBody>
          <a:bodyPr lIns="0" rIns="0" tIns="0" bIns="0" anchor="ctr"/>
          <a:p>
            <a:pPr algn="ctr"/>
            <a:r>
              <a:rPr b="0" lang="ru-RU" sz="4400" spc="-1" strike="noStrike">
                <a:solidFill>
                  <a:srgbClr val="000000"/>
                </a:solidFill>
                <a:uFill>
                  <a:solidFill>
                    <a:srgbClr val="ffffff"/>
                  </a:solidFill>
                </a:uFill>
                <a:latin typeface="Arial"/>
              </a:rPr>
              <a:t>SDSS co-adds</a:t>
            </a:r>
            <a:endParaRPr b="0" lang="ru-RU" sz="4400" spc="-1" strike="noStrike">
              <a:solidFill>
                <a:srgbClr val="000000"/>
              </a:solidFill>
              <a:uFill>
                <a:solidFill>
                  <a:srgbClr val="ffffff"/>
                </a:solidFill>
              </a:uFill>
              <a:latin typeface="Arial"/>
            </a:endParaRPr>
          </a:p>
        </p:txBody>
      </p:sp>
      <p:pic>
        <p:nvPicPr>
          <p:cNvPr id="61" name="" descr=""/>
          <p:cNvPicPr/>
          <p:nvPr/>
        </p:nvPicPr>
        <p:blipFill>
          <a:blip r:embed="rId1"/>
          <a:stretch/>
        </p:blipFill>
        <p:spPr>
          <a:xfrm>
            <a:off x="576000" y="1836720"/>
            <a:ext cx="3456000" cy="4420800"/>
          </a:xfrm>
          <a:prstGeom prst="rect">
            <a:avLst/>
          </a:prstGeom>
          <a:ln>
            <a:noFill/>
          </a:ln>
        </p:spPr>
      </p:pic>
      <p:pic>
        <p:nvPicPr>
          <p:cNvPr id="62" name="" descr=""/>
          <p:cNvPicPr/>
          <p:nvPr/>
        </p:nvPicPr>
        <p:blipFill>
          <a:blip r:embed="rId2"/>
          <a:stretch/>
        </p:blipFill>
        <p:spPr>
          <a:xfrm>
            <a:off x="6120000" y="1596240"/>
            <a:ext cx="3456000" cy="2723760"/>
          </a:xfrm>
          <a:prstGeom prst="rect">
            <a:avLst/>
          </a:prstGeom>
          <a:ln>
            <a:noFill/>
          </a:ln>
        </p:spPr>
      </p:pic>
      <p:pic>
        <p:nvPicPr>
          <p:cNvPr id="63" name="" descr=""/>
          <p:cNvPicPr/>
          <p:nvPr/>
        </p:nvPicPr>
        <p:blipFill>
          <a:blip r:embed="rId3"/>
          <a:stretch/>
        </p:blipFill>
        <p:spPr>
          <a:xfrm>
            <a:off x="4752000" y="4320000"/>
            <a:ext cx="4104000" cy="2190960"/>
          </a:xfrm>
          <a:prstGeom prst="rect">
            <a:avLst/>
          </a:prstGeom>
          <a:ln>
            <a:noFill/>
          </a:ln>
        </p:spPr>
      </p:pic>
      <p:sp>
        <p:nvSpPr>
          <p:cNvPr id="64" name="TextShape 2"/>
          <p:cNvSpPr txBox="1"/>
          <p:nvPr/>
        </p:nvSpPr>
        <p:spPr>
          <a:xfrm>
            <a:off x="720000" y="6480000"/>
            <a:ext cx="7704000" cy="1114200"/>
          </a:xfrm>
          <a:prstGeom prst="rect">
            <a:avLst/>
          </a:prstGeom>
          <a:noFill/>
          <a:ln>
            <a:noFill/>
          </a:ln>
        </p:spPr>
        <p:txBody>
          <a:bodyPr lIns="90000" rIns="90000" tIns="45000" bIns="45000"/>
          <a:p>
            <a:r>
              <a:rPr b="0" lang="ru-RU" sz="1800" spc="-1" strike="noStrike">
                <a:solidFill>
                  <a:srgbClr val="000000"/>
                </a:solidFill>
                <a:uFill>
                  <a:solidFill>
                    <a:srgbClr val="ffffff"/>
                  </a:solidFill>
                </a:uFill>
                <a:latin typeface="Arial"/>
              </a:rPr>
              <a:t>Jiang's co-added images increased limiting mag to 1-2 mag deeper than single pass images. He took only images with the best seeing so his FWHM is also very increased. Those images explain our choice of i-band as a high-resolution image for the next steps.</a:t>
            </a:r>
            <a:endParaRPr b="0" lang="ru-RU" sz="1800" spc="-1" strike="noStrike">
              <a:solidFill>
                <a:srgbClr val="000000"/>
              </a:solidFill>
              <a:uFill>
                <a:solidFill>
                  <a:srgbClr val="ffffff"/>
                </a:solidFill>
              </a:uFill>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65" name="TextShape 1"/>
          <p:cNvSpPr txBox="1"/>
          <p:nvPr/>
        </p:nvSpPr>
        <p:spPr>
          <a:xfrm>
            <a:off x="504000" y="301320"/>
            <a:ext cx="9071640" cy="1262160"/>
          </a:xfrm>
          <a:prstGeom prst="rect">
            <a:avLst/>
          </a:prstGeom>
          <a:noFill/>
          <a:ln>
            <a:noFill/>
          </a:ln>
        </p:spPr>
        <p:txBody>
          <a:bodyPr lIns="0" rIns="0" tIns="0" bIns="0" anchor="ctr"/>
          <a:p>
            <a:pPr algn="ctr"/>
            <a:r>
              <a:rPr b="0" lang="ru-RU" sz="4400" spc="-1" strike="noStrike">
                <a:solidFill>
                  <a:srgbClr val="000000"/>
                </a:solidFill>
                <a:uFill>
                  <a:solidFill>
                    <a:srgbClr val="ffffff"/>
                  </a:solidFill>
                </a:uFill>
                <a:latin typeface="Arial"/>
              </a:rPr>
              <a:t>Not WISE - unWISE</a:t>
            </a:r>
            <a:endParaRPr b="0" lang="ru-RU" sz="4400" spc="-1" strike="noStrike">
              <a:solidFill>
                <a:srgbClr val="000000"/>
              </a:solidFill>
              <a:uFill>
                <a:solidFill>
                  <a:srgbClr val="ffffff"/>
                </a:solidFill>
              </a:uFill>
              <a:latin typeface="Arial"/>
            </a:endParaRPr>
          </a:p>
        </p:txBody>
      </p:sp>
      <p:sp>
        <p:nvSpPr>
          <p:cNvPr id="66" name="TextShape 2"/>
          <p:cNvSpPr txBox="1"/>
          <p:nvPr/>
        </p:nvSpPr>
        <p:spPr>
          <a:xfrm>
            <a:off x="504000" y="1769040"/>
            <a:ext cx="9071640" cy="4384440"/>
          </a:xfrm>
          <a:prstGeom prst="rect">
            <a:avLst/>
          </a:prstGeom>
          <a:noFill/>
          <a:ln>
            <a:noFill/>
          </a:ln>
        </p:spPr>
        <p:txBody>
          <a:bodyPr lIns="0" rIns="0" tIns="0" bIns="0"/>
          <a:p>
            <a:endParaRPr b="0" lang="ru-RU" sz="3200" spc="-1" strike="noStrike">
              <a:solidFill>
                <a:srgbClr val="000000"/>
              </a:solidFill>
              <a:uFill>
                <a:solidFill>
                  <a:srgbClr val="ffffff"/>
                </a:solidFill>
              </a:uFill>
              <a:latin typeface="Arial"/>
            </a:endParaRPr>
          </a:p>
        </p:txBody>
      </p:sp>
      <p:pic>
        <p:nvPicPr>
          <p:cNvPr id="67" name="" descr=""/>
          <p:cNvPicPr/>
          <p:nvPr/>
        </p:nvPicPr>
        <p:blipFill>
          <a:blip r:embed="rId1"/>
          <a:stretch/>
        </p:blipFill>
        <p:spPr>
          <a:xfrm>
            <a:off x="479160" y="1800000"/>
            <a:ext cx="3696840" cy="3506760"/>
          </a:xfrm>
          <a:prstGeom prst="rect">
            <a:avLst/>
          </a:prstGeom>
          <a:ln>
            <a:noFill/>
          </a:ln>
        </p:spPr>
      </p:pic>
      <p:pic>
        <p:nvPicPr>
          <p:cNvPr id="68" name="" descr=""/>
          <p:cNvPicPr/>
          <p:nvPr/>
        </p:nvPicPr>
        <p:blipFill>
          <a:blip r:embed="rId2"/>
          <a:stretch/>
        </p:blipFill>
        <p:spPr>
          <a:xfrm>
            <a:off x="4536000" y="1769040"/>
            <a:ext cx="5000040" cy="3670920"/>
          </a:xfrm>
          <a:prstGeom prst="rect">
            <a:avLst/>
          </a:prstGeom>
          <a:ln>
            <a:noFill/>
          </a:ln>
        </p:spPr>
      </p:pic>
      <p:sp>
        <p:nvSpPr>
          <p:cNvPr id="69" name="TextShape 3"/>
          <p:cNvSpPr txBox="1"/>
          <p:nvPr/>
        </p:nvSpPr>
        <p:spPr>
          <a:xfrm>
            <a:off x="504000" y="5832000"/>
            <a:ext cx="8928000" cy="858240"/>
          </a:xfrm>
          <a:prstGeom prst="rect">
            <a:avLst/>
          </a:prstGeom>
          <a:noFill/>
          <a:ln>
            <a:noFill/>
          </a:ln>
        </p:spPr>
        <p:txBody>
          <a:bodyPr lIns="90000" rIns="90000" tIns="45000" bIns="45000"/>
          <a:p>
            <a:r>
              <a:rPr b="0" lang="ru-RU" sz="1800" spc="-1" strike="noStrike">
                <a:solidFill>
                  <a:srgbClr val="000000"/>
                </a:solidFill>
                <a:uFill>
                  <a:solidFill>
                    <a:srgbClr val="ffffff"/>
                  </a:solidFill>
                </a:uFill>
                <a:latin typeface="Arial"/>
              </a:rPr>
              <a:t>Lang's co-adds with restored WISE pixel scale (2.75 instead of 1.375). This has led to the decrease in the sky variance and unWISE ratio of pixel/per-pixel uncertainty is now close to the unit Gaussian (plus source tail from real sources)</a:t>
            </a:r>
            <a:endParaRPr b="0" lang="ru-RU" sz="1800" spc="-1" strike="noStrike">
              <a:solidFill>
                <a:srgbClr val="000000"/>
              </a:solidFill>
              <a:uFill>
                <a:solidFill>
                  <a:srgbClr val="ffffff"/>
                </a:solidFill>
              </a:uFill>
              <a:latin typeface="Arial"/>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0" name="TextShape 1"/>
          <p:cNvSpPr txBox="1"/>
          <p:nvPr/>
        </p:nvSpPr>
        <p:spPr>
          <a:xfrm>
            <a:off x="504000" y="301320"/>
            <a:ext cx="9071640" cy="1262160"/>
          </a:xfrm>
          <a:prstGeom prst="rect">
            <a:avLst/>
          </a:prstGeom>
          <a:noFill/>
          <a:ln>
            <a:noFill/>
          </a:ln>
        </p:spPr>
        <p:txBody>
          <a:bodyPr lIns="0" rIns="0" tIns="0" bIns="0" anchor="ctr"/>
          <a:p>
            <a:pPr algn="ctr"/>
            <a:r>
              <a:rPr b="0" lang="ru-RU" sz="4400" spc="-1" strike="noStrike">
                <a:solidFill>
                  <a:srgbClr val="000000"/>
                </a:solidFill>
                <a:uFill>
                  <a:solidFill>
                    <a:srgbClr val="ffffff"/>
                  </a:solidFill>
                </a:uFill>
                <a:latin typeface="Arial"/>
              </a:rPr>
              <a:t>Our work starts here</a:t>
            </a:r>
            <a:endParaRPr b="0" lang="ru-RU" sz="4400" spc="-1" strike="noStrike">
              <a:solidFill>
                <a:srgbClr val="000000"/>
              </a:solidFill>
              <a:uFill>
                <a:solidFill>
                  <a:srgbClr val="ffffff"/>
                </a:solidFill>
              </a:uFill>
              <a:latin typeface="Arial"/>
            </a:endParaRPr>
          </a:p>
        </p:txBody>
      </p:sp>
      <p:sp>
        <p:nvSpPr>
          <p:cNvPr id="71" name="TextShape 2"/>
          <p:cNvSpPr txBox="1"/>
          <p:nvPr/>
        </p:nvSpPr>
        <p:spPr>
          <a:xfrm>
            <a:off x="504000" y="5976000"/>
            <a:ext cx="9071640" cy="1368000"/>
          </a:xfrm>
          <a:prstGeom prst="rect">
            <a:avLst/>
          </a:prstGeom>
          <a:noFill/>
          <a:ln>
            <a:noFill/>
          </a:ln>
        </p:spPr>
        <p:txBody>
          <a:bodyPr lIns="0" rIns="0" tIns="0" bIns="0"/>
          <a:p>
            <a:pPr marL="432000" indent="-324000">
              <a:buClr>
                <a:srgbClr val="000000"/>
              </a:buClr>
              <a:buSzPct val="45000"/>
              <a:buFont typeface="Wingdings" charset="2"/>
              <a:buChar char=""/>
            </a:pPr>
            <a:r>
              <a:rPr b="0" lang="ru-RU" sz="3200" spc="-1" strike="noStrike">
                <a:solidFill>
                  <a:srgbClr val="000000"/>
                </a:solidFill>
                <a:uFill>
                  <a:solidFill>
                    <a:srgbClr val="ffffff"/>
                  </a:solidFill>
                </a:uFill>
                <a:latin typeface="Arial"/>
              </a:rPr>
              <a:t>To do «template fitting» we need to change pixel scale of high-res images and change the reference pixel value so that SDSS and WISE images of so different sizes are totally alligned.</a:t>
            </a:r>
            <a:endParaRPr b="0" lang="ru-R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ru-RU" sz="3200" spc="-1" strike="noStrike">
                <a:solidFill>
                  <a:srgbClr val="000000"/>
                </a:solidFill>
                <a:uFill>
                  <a:solidFill>
                    <a:srgbClr val="ffffff"/>
                  </a:solidFill>
                </a:uFill>
                <a:latin typeface="Arial"/>
              </a:rPr>
              <a:t>(I will put here SDSS image on top of the WISE image to compare sizes)</a:t>
            </a:r>
            <a:endParaRPr b="0" lang="ru-RU" sz="3200" spc="-1" strike="noStrike">
              <a:solidFill>
                <a:srgbClr val="000000"/>
              </a:solidFill>
              <a:uFill>
                <a:solidFill>
                  <a:srgbClr val="ffffff"/>
                </a:solidFill>
              </a:uFill>
              <a:latin typeface="Arial"/>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72" name="TextShape 1"/>
          <p:cNvSpPr txBox="1"/>
          <p:nvPr/>
        </p:nvSpPr>
        <p:spPr>
          <a:xfrm>
            <a:off x="504000" y="301320"/>
            <a:ext cx="9071640" cy="1262160"/>
          </a:xfrm>
          <a:prstGeom prst="rect">
            <a:avLst/>
          </a:prstGeom>
          <a:noFill/>
          <a:ln>
            <a:noFill/>
          </a:ln>
        </p:spPr>
        <p:txBody>
          <a:bodyPr lIns="0" rIns="0" tIns="0" bIns="0" anchor="ctr"/>
          <a:p>
            <a:pPr algn="ctr"/>
            <a:r>
              <a:rPr b="0" lang="ru-RU" sz="4400" spc="-1" strike="noStrike">
                <a:solidFill>
                  <a:srgbClr val="000000"/>
                </a:solidFill>
                <a:uFill>
                  <a:solidFill>
                    <a:srgbClr val="ffffff"/>
                  </a:solidFill>
                </a:uFill>
                <a:latin typeface="Arial"/>
              </a:rPr>
              <a:t>We performed our own photometry</a:t>
            </a:r>
            <a:endParaRPr b="0" lang="ru-RU" sz="4400" spc="-1" strike="noStrike">
              <a:solidFill>
                <a:srgbClr val="000000"/>
              </a:solidFill>
              <a:uFill>
                <a:solidFill>
                  <a:srgbClr val="ffffff"/>
                </a:solidFill>
              </a:uFill>
              <a:latin typeface="Arial"/>
            </a:endParaRPr>
          </a:p>
        </p:txBody>
      </p:sp>
      <p:sp>
        <p:nvSpPr>
          <p:cNvPr id="73" name="TextShape 2"/>
          <p:cNvSpPr txBox="1"/>
          <p:nvPr/>
        </p:nvSpPr>
        <p:spPr>
          <a:xfrm>
            <a:off x="504360" y="5726520"/>
            <a:ext cx="9071640" cy="1473480"/>
          </a:xfrm>
          <a:prstGeom prst="rect">
            <a:avLst/>
          </a:prstGeom>
          <a:noFill/>
          <a:ln>
            <a:noFill/>
          </a:ln>
        </p:spPr>
        <p:txBody>
          <a:bodyPr lIns="0" rIns="0" tIns="0" bIns="0"/>
          <a:p>
            <a:pPr marL="432000" indent="-324000">
              <a:buClr>
                <a:srgbClr val="000000"/>
              </a:buClr>
              <a:buSzPct val="45000"/>
              <a:buFont typeface="Wingdings" charset="2"/>
              <a:buChar char=""/>
            </a:pPr>
            <a:r>
              <a:rPr b="0" lang="ru-RU" sz="3200" spc="-1" strike="noStrike">
                <a:solidFill>
                  <a:srgbClr val="000000"/>
                </a:solidFill>
                <a:uFill>
                  <a:solidFill>
                    <a:srgbClr val="ffffff"/>
                  </a:solidFill>
                </a:uFill>
                <a:latin typeface="Arial"/>
              </a:rPr>
              <a:t>Jiang's catalogs on co-adds miss a certain number of sources that we would like to use in our work, so we constructed our own catalog with the folowing parameters:</a:t>
            </a:r>
            <a:endParaRPr b="0" lang="ru-R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ru-RU" sz="3200" spc="-1" strike="noStrike">
                <a:solidFill>
                  <a:srgbClr val="000000"/>
                </a:solidFill>
                <a:uFill>
                  <a:solidFill>
                    <a:srgbClr val="ffffff"/>
                  </a:solidFill>
                </a:uFill>
                <a:latin typeface="Arial"/>
              </a:rPr>
              <a:t>in total we obtained more than 22 million sources.</a:t>
            </a:r>
            <a:endParaRPr b="0" lang="ru-RU" sz="3200" spc="-1" strike="noStrike">
              <a:solidFill>
                <a:srgbClr val="000000"/>
              </a:solidFill>
              <a:uFill>
                <a:solidFill>
                  <a:srgbClr val="ffffff"/>
                </a:solidFill>
              </a:uFill>
              <a:latin typeface="Arial"/>
            </a:endParaRPr>
          </a:p>
          <a:p>
            <a:pPr marL="432000" indent="-324000">
              <a:buClr>
                <a:srgbClr val="000000"/>
              </a:buClr>
              <a:buSzPct val="45000"/>
              <a:buFont typeface="Wingdings" charset="2"/>
              <a:buChar char=""/>
            </a:pPr>
            <a:r>
              <a:rPr b="0" lang="ru-RU" sz="3200" spc="-1" strike="noStrike">
                <a:solidFill>
                  <a:srgbClr val="000000"/>
                </a:solidFill>
                <a:uFill>
                  <a:solidFill>
                    <a:srgbClr val="ffffff"/>
                  </a:solidFill>
                </a:uFill>
                <a:latin typeface="Arial"/>
              </a:rPr>
              <a:t>I will show here one of SDSS image with region files for detected sources, PSF selection criteria and couple of bad, non point-like sources.</a:t>
            </a:r>
            <a:endParaRPr b="0" lang="ru-RU" sz="3200" spc="-1" strike="noStrike">
              <a:solidFill>
                <a:srgbClr val="000000"/>
              </a:solidFill>
              <a:uFill>
                <a:solidFill>
                  <a:srgbClr val="ffffff"/>
                </a:solidFill>
              </a:uFill>
              <a:latin typeface="Arial"/>
            </a:endParaRPr>
          </a:p>
        </p:txBody>
      </p:sp>
      <p:pic>
        <p:nvPicPr>
          <p:cNvPr id="74" name="" descr=""/>
          <p:cNvPicPr/>
          <p:nvPr/>
        </p:nvPicPr>
        <p:blipFill>
          <a:blip r:embed="rId1"/>
          <a:stretch/>
        </p:blipFill>
        <p:spPr>
          <a:xfrm>
            <a:off x="6696000" y="4071240"/>
            <a:ext cx="3015360" cy="1544760"/>
          </a:xfrm>
          <a:prstGeom prst="rect">
            <a:avLst/>
          </a:prstGeom>
          <a:ln>
            <a:noFill/>
          </a:ln>
        </p:spPr>
      </p:pic>
      <p:pic>
        <p:nvPicPr>
          <p:cNvPr id="75" name="" descr=""/>
          <p:cNvPicPr/>
          <p:nvPr/>
        </p:nvPicPr>
        <p:blipFill>
          <a:blip r:embed="rId2"/>
          <a:stretch/>
        </p:blipFill>
        <p:spPr>
          <a:xfrm>
            <a:off x="7056000" y="1728000"/>
            <a:ext cx="2478960" cy="207036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otalTime>23</TotalTime>
  <Application>LibreOffice/5.0.6.2$Linux_X86_64 LibreOffice_project/00$Build-2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2016-10-19T21:29:55Z</dcterms:created>
  <dc:language>en-US</dc:language>
  <dcterms:modified xsi:type="dcterms:W3CDTF">2016-10-20T02:16:35Z</dcterms:modified>
  <cp:revision>3</cp:revision>
</cp:coreProperties>
</file>